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1034FD2E" w14:textId="77777777" w:rsidR="001F67E4" w:rsidRDefault="001F67E4">
      <w:pPr>
        <w:jc w:val="center"/>
        <w:rPr>
          <w:rFonts w:ascii="方正小标宋_GBK" w:eastAsia="方正小标宋_GBK" w:hAnsi="方正小标宋_GBK" w:cs="方正小标宋_GBK"/>
          <w:color w:val="000000"/>
          <w:sz w:val="52"/>
        </w:rPr>
      </w:pPr>
    </w:p>
    <w:p w14:paraId="77FFFF42" w14:textId="77777777" w:rsidR="001F67E4" w:rsidRDefault="001F67E4">
      <w:pPr>
        <w:jc w:val="center"/>
        <w:rPr>
          <w:rFonts w:ascii="方正小标宋_GBK" w:eastAsia="方正小标宋_GBK" w:hAnsi="方正小标宋_GBK" w:cs="方正小标宋_GBK"/>
          <w:color w:val="000000"/>
          <w:sz w:val="52"/>
        </w:rPr>
      </w:pPr>
    </w:p>
    <w:p w14:paraId="4EC9D51D" w14:textId="77777777" w:rsidR="001F67E4" w:rsidRDefault="001F67E4">
      <w:pPr>
        <w:jc w:val="center"/>
        <w:rPr>
          <w:rFonts w:ascii="方正小标宋_GBK" w:eastAsia="方正小标宋_GBK" w:hAnsi="方正小标宋_GBK" w:cs="方正小标宋_GBK"/>
          <w:color w:val="000000"/>
          <w:sz w:val="52"/>
        </w:rPr>
      </w:pPr>
    </w:p>
    <w:p w14:paraId="6A333F8E" w14:textId="32F07BCA" w:rsidR="00303F4D" w:rsidRDefault="00D1468B">
      <w:pPr>
        <w:jc w:val="center"/>
      </w:pPr>
      <w:r>
        <w:rPr>
          <w:rFonts w:ascii="方正小标宋_GBK" w:eastAsia="方正小标宋_GBK" w:hAnsi="方正小标宋_GBK" w:cs="方正小标宋_GBK"/>
          <w:color w:val="000000"/>
          <w:sz w:val="52"/>
        </w:rPr>
        <w:t xml:space="preserve"> </w:t>
      </w:r>
    </w:p>
    <w:p w14:paraId="4B1A13B6" w14:textId="77777777" w:rsidR="00303F4D" w:rsidRDefault="00D1468B">
      <w:pPr>
        <w:jc w:val="center"/>
      </w:pPr>
      <w:r>
        <w:rPr>
          <w:rFonts w:ascii="方正小标宋_GBK" w:eastAsia="方正小标宋_GBK" w:hAnsi="方正小标宋_GBK" w:cs="方正小标宋_GBK"/>
          <w:color w:val="000000"/>
          <w:sz w:val="52"/>
        </w:rPr>
        <w:t xml:space="preserve"> </w:t>
      </w:r>
    </w:p>
    <w:p w14:paraId="427300E3" w14:textId="77777777" w:rsidR="00303F4D" w:rsidRDefault="00D1468B">
      <w:pPr>
        <w:jc w:val="center"/>
      </w:pPr>
      <w:r>
        <w:rPr>
          <w:rFonts w:ascii="方正小标宋_GBK" w:eastAsia="方正小标宋_GBK" w:hAnsi="方正小标宋_GBK" w:cs="方正小标宋_GBK"/>
          <w:color w:val="000000"/>
          <w:sz w:val="52"/>
        </w:rPr>
        <w:t xml:space="preserve"> </w:t>
      </w:r>
    </w:p>
    <w:p w14:paraId="50F5E127" w14:textId="47D9413F" w:rsidR="00303F4D" w:rsidRPr="001F67E4" w:rsidRDefault="00301B20">
      <w:pPr>
        <w:jc w:val="center"/>
        <w:rPr>
          <w:rFonts w:eastAsia="方正小标宋简体"/>
          <w:color w:val="000000"/>
          <w:sz w:val="56"/>
          <w:szCs w:val="22"/>
          <w:lang w:eastAsia="zh-CN"/>
        </w:rPr>
      </w:pPr>
      <w:r>
        <w:rPr>
          <w:rFonts w:eastAsia="方正小标宋简体"/>
          <w:color w:val="000000"/>
          <w:sz w:val="56"/>
          <w:szCs w:val="22"/>
          <w:lang w:eastAsia="zh-CN"/>
        </w:rPr>
        <w:t>天津市科学技术</w:t>
      </w:r>
      <w:r>
        <w:rPr>
          <w:rFonts w:eastAsia="方正小标宋简体" w:hint="eastAsia"/>
          <w:color w:val="000000"/>
          <w:sz w:val="56"/>
          <w:szCs w:val="22"/>
          <w:lang w:eastAsia="zh-CN"/>
        </w:rPr>
        <w:t>信息研究所</w:t>
      </w:r>
    </w:p>
    <w:p w14:paraId="067C0625" w14:textId="77777777" w:rsidR="001F67E4" w:rsidRPr="00100F9E" w:rsidRDefault="001F67E4" w:rsidP="001F67E4">
      <w:pPr>
        <w:jc w:val="center"/>
        <w:rPr>
          <w:rFonts w:eastAsia="方正小标宋简体"/>
          <w:sz w:val="22"/>
          <w:szCs w:val="22"/>
        </w:rPr>
      </w:pPr>
      <w:r w:rsidRPr="00100F9E">
        <w:rPr>
          <w:rFonts w:eastAsia="方正小标宋简体"/>
          <w:color w:val="000000"/>
          <w:sz w:val="56"/>
          <w:szCs w:val="22"/>
          <w:lang w:eastAsia="zh-CN"/>
        </w:rPr>
        <w:t>项目支出绩效目标表</w:t>
      </w:r>
    </w:p>
    <w:p w14:paraId="5F0473F5" w14:textId="77777777" w:rsidR="001F67E4" w:rsidRPr="000E4627" w:rsidRDefault="001F67E4" w:rsidP="001F67E4">
      <w:pPr>
        <w:jc w:val="center"/>
        <w:rPr>
          <w:rFonts w:eastAsia="方正小标宋简体"/>
          <w:sz w:val="52"/>
          <w:szCs w:val="52"/>
        </w:rPr>
      </w:pPr>
      <w:r w:rsidRPr="000E4627">
        <w:rPr>
          <w:rFonts w:eastAsia="方正小标宋简体"/>
          <w:color w:val="000000"/>
          <w:sz w:val="52"/>
          <w:szCs w:val="52"/>
        </w:rPr>
        <w:t>（</w:t>
      </w:r>
      <w:r w:rsidRPr="000E4627">
        <w:rPr>
          <w:rFonts w:eastAsia="方正小标宋简体"/>
          <w:color w:val="000000"/>
          <w:sz w:val="52"/>
          <w:szCs w:val="52"/>
          <w:lang w:eastAsia="zh-CN"/>
        </w:rPr>
        <w:t>2023</w:t>
      </w:r>
      <w:r w:rsidRPr="000E4627">
        <w:rPr>
          <w:rFonts w:eastAsia="方正小标宋简体"/>
          <w:color w:val="000000"/>
          <w:sz w:val="52"/>
          <w:szCs w:val="52"/>
          <w:lang w:eastAsia="zh-CN"/>
        </w:rPr>
        <w:t>年</w:t>
      </w:r>
      <w:r w:rsidRPr="000E4627">
        <w:rPr>
          <w:rFonts w:eastAsia="方正小标宋简体"/>
          <w:color w:val="000000"/>
          <w:sz w:val="52"/>
          <w:szCs w:val="52"/>
        </w:rPr>
        <w:t>）</w:t>
      </w:r>
    </w:p>
    <w:p w14:paraId="60456AD4" w14:textId="77777777" w:rsidR="00303F4D" w:rsidRDefault="00D1468B">
      <w:pPr>
        <w:jc w:val="center"/>
      </w:pPr>
      <w:r>
        <w:rPr>
          <w:rFonts w:ascii="宋体" w:eastAsia="宋体" w:hAnsi="宋体" w:cs="宋体"/>
          <w:color w:val="000000"/>
          <w:sz w:val="21"/>
        </w:rPr>
        <w:t xml:space="preserve"> </w:t>
      </w:r>
    </w:p>
    <w:p w14:paraId="62202666" w14:textId="77777777" w:rsidR="00303F4D" w:rsidRDefault="00D1468B">
      <w:pPr>
        <w:jc w:val="center"/>
      </w:pPr>
      <w:r>
        <w:rPr>
          <w:rFonts w:ascii="宋体" w:eastAsia="宋体" w:hAnsi="宋体" w:cs="宋体"/>
          <w:color w:val="000000"/>
          <w:sz w:val="21"/>
        </w:rPr>
        <w:t xml:space="preserve"> </w:t>
      </w:r>
    </w:p>
    <w:p w14:paraId="066DF9AA" w14:textId="77777777" w:rsidR="00303F4D" w:rsidRDefault="00D1468B">
      <w:pPr>
        <w:jc w:val="center"/>
      </w:pPr>
      <w:r>
        <w:rPr>
          <w:rFonts w:ascii="宋体" w:eastAsia="宋体" w:hAnsi="宋体" w:cs="宋体"/>
          <w:color w:val="000000"/>
          <w:sz w:val="21"/>
        </w:rPr>
        <w:t xml:space="preserve"> </w:t>
      </w:r>
    </w:p>
    <w:p w14:paraId="440FA3BB" w14:textId="77777777" w:rsidR="00303F4D" w:rsidRDefault="00D1468B">
      <w:pPr>
        <w:jc w:val="center"/>
      </w:pPr>
      <w:r>
        <w:rPr>
          <w:rFonts w:ascii="宋体" w:eastAsia="宋体" w:hAnsi="宋体" w:cs="宋体"/>
          <w:color w:val="000000"/>
          <w:sz w:val="21"/>
        </w:rPr>
        <w:t xml:space="preserve"> </w:t>
      </w:r>
    </w:p>
    <w:p w14:paraId="270926E2" w14:textId="77777777" w:rsidR="00303F4D" w:rsidRDefault="00D1468B">
      <w:pPr>
        <w:jc w:val="center"/>
      </w:pPr>
      <w:r>
        <w:rPr>
          <w:rFonts w:ascii="宋体" w:eastAsia="宋体" w:hAnsi="宋体" w:cs="宋体"/>
          <w:color w:val="000000"/>
          <w:sz w:val="21"/>
        </w:rPr>
        <w:t xml:space="preserve"> </w:t>
      </w:r>
    </w:p>
    <w:p w14:paraId="25257FCC" w14:textId="77777777" w:rsidR="00303F4D" w:rsidRDefault="00D1468B">
      <w:pPr>
        <w:jc w:val="center"/>
      </w:pPr>
      <w:r>
        <w:rPr>
          <w:rFonts w:ascii="宋体" w:eastAsia="宋体" w:hAnsi="宋体" w:cs="宋体"/>
          <w:color w:val="000000"/>
          <w:sz w:val="21"/>
        </w:rPr>
        <w:t xml:space="preserve"> </w:t>
      </w:r>
    </w:p>
    <w:p w14:paraId="2AA48AD4" w14:textId="77777777" w:rsidR="00303F4D" w:rsidRDefault="00D1468B">
      <w:pPr>
        <w:jc w:val="center"/>
      </w:pPr>
      <w:r>
        <w:rPr>
          <w:rFonts w:ascii="宋体" w:eastAsia="宋体" w:hAnsi="宋体" w:cs="宋体"/>
          <w:color w:val="000000"/>
          <w:sz w:val="21"/>
        </w:rPr>
        <w:t xml:space="preserve"> </w:t>
      </w:r>
    </w:p>
    <w:p w14:paraId="056EB911" w14:textId="77777777" w:rsidR="00303F4D" w:rsidRDefault="00D1468B">
      <w:pPr>
        <w:jc w:val="center"/>
      </w:pPr>
      <w:r>
        <w:rPr>
          <w:rFonts w:ascii="宋体" w:eastAsia="宋体" w:hAnsi="宋体" w:cs="宋体"/>
          <w:color w:val="000000"/>
          <w:sz w:val="21"/>
        </w:rPr>
        <w:t xml:space="preserve"> </w:t>
      </w:r>
    </w:p>
    <w:p w14:paraId="03BE70AF" w14:textId="77777777" w:rsidR="00303F4D" w:rsidRDefault="00D1468B">
      <w:pPr>
        <w:jc w:val="center"/>
      </w:pPr>
      <w:r>
        <w:rPr>
          <w:rFonts w:ascii="宋体" w:eastAsia="宋体" w:hAnsi="宋体" w:cs="宋体"/>
          <w:color w:val="000000"/>
          <w:sz w:val="21"/>
        </w:rPr>
        <w:t xml:space="preserve"> </w:t>
      </w:r>
    </w:p>
    <w:p w14:paraId="3BF5A332" w14:textId="77777777" w:rsidR="00303F4D" w:rsidRDefault="00D1468B">
      <w:pPr>
        <w:jc w:val="center"/>
      </w:pPr>
      <w:r>
        <w:rPr>
          <w:rFonts w:ascii="宋体" w:eastAsia="宋体" w:hAnsi="宋体" w:cs="宋体"/>
          <w:color w:val="000000"/>
          <w:sz w:val="21"/>
        </w:rPr>
        <w:t xml:space="preserve"> </w:t>
      </w:r>
    </w:p>
    <w:p w14:paraId="598282CA" w14:textId="77777777" w:rsidR="00303F4D" w:rsidRDefault="00D1468B">
      <w:pPr>
        <w:jc w:val="center"/>
      </w:pPr>
      <w:r>
        <w:rPr>
          <w:rFonts w:ascii="宋体" w:eastAsia="宋体" w:hAnsi="宋体" w:cs="宋体"/>
          <w:color w:val="000000"/>
          <w:sz w:val="21"/>
        </w:rPr>
        <w:t xml:space="preserve"> </w:t>
      </w:r>
    </w:p>
    <w:p w14:paraId="7EE0601D" w14:textId="77777777" w:rsidR="00303F4D" w:rsidRDefault="00D1468B">
      <w:pPr>
        <w:jc w:val="center"/>
      </w:pPr>
      <w:r>
        <w:rPr>
          <w:rFonts w:ascii="宋体" w:eastAsia="宋体" w:hAnsi="宋体" w:cs="宋体"/>
          <w:color w:val="000000"/>
          <w:sz w:val="21"/>
        </w:rPr>
        <w:t xml:space="preserve"> </w:t>
      </w:r>
    </w:p>
    <w:p w14:paraId="00D4257C" w14:textId="77777777" w:rsidR="00303F4D" w:rsidRDefault="00D1468B">
      <w:pPr>
        <w:jc w:val="center"/>
      </w:pPr>
      <w:r>
        <w:rPr>
          <w:rFonts w:ascii="宋体" w:eastAsia="宋体" w:hAnsi="宋体" w:cs="宋体"/>
          <w:color w:val="000000"/>
          <w:sz w:val="21"/>
        </w:rPr>
        <w:t xml:space="preserve"> </w:t>
      </w:r>
    </w:p>
    <w:p w14:paraId="248166D8" w14:textId="3001A67B" w:rsidR="00303F4D" w:rsidRDefault="00303F4D">
      <w:pPr>
        <w:jc w:val="center"/>
        <w:sectPr w:rsidR="00303F4D">
          <w:pgSz w:w="11900" w:h="16840"/>
          <w:pgMar w:top="1984" w:right="1304" w:bottom="1134" w:left="1304" w:header="720" w:footer="720" w:gutter="0"/>
          <w:cols w:space="720"/>
          <w:titlePg/>
        </w:sectPr>
      </w:pPr>
    </w:p>
    <w:p w14:paraId="13533E85" w14:textId="77777777" w:rsidR="00303F4D" w:rsidRDefault="00303F4D">
      <w:pPr>
        <w:jc w:val="center"/>
        <w:sectPr w:rsidR="00303F4D">
          <w:pgSz w:w="11900" w:h="16840"/>
          <w:pgMar w:top="1984" w:right="1304" w:bottom="1134" w:left="1304" w:header="720" w:footer="720" w:gutter="0"/>
          <w:cols w:space="720"/>
          <w:titlePg/>
        </w:sectPr>
      </w:pPr>
    </w:p>
    <w:p w14:paraId="7B9223D1" w14:textId="77777777" w:rsidR="00303F4D" w:rsidRDefault="00D1468B">
      <w:pPr>
        <w:jc w:val="center"/>
      </w:pPr>
      <w:r>
        <w:rPr>
          <w:rFonts w:ascii="方正小标宋_GBK" w:eastAsia="方正小标宋_GBK" w:hAnsi="方正小标宋_GBK" w:cs="方正小标宋_GBK"/>
          <w:color w:val="000000"/>
          <w:sz w:val="36"/>
        </w:rPr>
        <w:lastRenderedPageBreak/>
        <w:t xml:space="preserve"> </w:t>
      </w:r>
    </w:p>
    <w:p w14:paraId="30750F46" w14:textId="77777777" w:rsidR="00303F4D" w:rsidRPr="001F67E4" w:rsidRDefault="00D1468B">
      <w:pPr>
        <w:jc w:val="center"/>
        <w:outlineLvl w:val="0"/>
        <w:rPr>
          <w:rFonts w:ascii="黑体" w:eastAsia="黑体" w:hAnsi="黑体"/>
        </w:rPr>
      </w:pPr>
      <w:r w:rsidRPr="001F67E4">
        <w:rPr>
          <w:rFonts w:ascii="黑体" w:eastAsia="黑体" w:hAnsi="黑体" w:cs="方正小标宋_GBK"/>
          <w:color w:val="000000"/>
          <w:sz w:val="36"/>
        </w:rPr>
        <w:t>目</w:t>
      </w:r>
      <w:r w:rsidRPr="001F67E4">
        <w:rPr>
          <w:rFonts w:ascii="黑体" w:eastAsia="黑体" w:hAnsi="黑体" w:cs="方正小标宋_GBK"/>
          <w:color w:val="000000"/>
          <w:sz w:val="36"/>
        </w:rPr>
        <w:t xml:space="preserve">    </w:t>
      </w:r>
      <w:r w:rsidRPr="001F67E4">
        <w:rPr>
          <w:rFonts w:ascii="黑体" w:eastAsia="黑体" w:hAnsi="黑体" w:cs="方正小标宋_GBK"/>
          <w:color w:val="000000"/>
          <w:sz w:val="36"/>
        </w:rPr>
        <w:t>录</w:t>
      </w:r>
    </w:p>
    <w:p w14:paraId="15D7BE22" w14:textId="77777777" w:rsidR="00303F4D" w:rsidRDefault="00D1468B">
      <w:pPr>
        <w:jc w:val="center"/>
      </w:pPr>
      <w:r>
        <w:rPr>
          <w:rFonts w:ascii="方正小标宋_GBK" w:eastAsia="方正小标宋_GBK" w:hAnsi="方正小标宋_GBK" w:cs="方正小标宋_GBK"/>
          <w:color w:val="000000"/>
          <w:sz w:val="30"/>
        </w:rPr>
        <w:t xml:space="preserve"> </w:t>
      </w:r>
    </w:p>
    <w:p w14:paraId="6715A6E7" w14:textId="74A8F8CE" w:rsidR="001F67E4" w:rsidRPr="001F67E4" w:rsidRDefault="001F67E4" w:rsidP="00301B20">
      <w:pPr>
        <w:pStyle w:val="40"/>
        <w:tabs>
          <w:tab w:val="right" w:leader="dot" w:pos="9282"/>
        </w:tabs>
        <w:ind w:left="0"/>
        <w:rPr>
          <w:rFonts w:eastAsia="仿宋_GB2312"/>
          <w:noProof/>
          <w:kern w:val="2"/>
          <w:sz w:val="30"/>
          <w:szCs w:val="30"/>
          <w:lang w:eastAsia="zh-CN"/>
        </w:rPr>
      </w:pPr>
      <w:r>
        <w:rPr>
          <w:rFonts w:eastAsia="方正仿宋_GBK"/>
          <w:color w:val="000000"/>
          <w:sz w:val="28"/>
        </w:rPr>
        <w:fldChar w:fldCharType="begin"/>
      </w:r>
      <w:r>
        <w:rPr>
          <w:rFonts w:eastAsia="方正仿宋_GBK"/>
          <w:color w:val="000000"/>
          <w:sz w:val="28"/>
        </w:rPr>
        <w:instrText xml:space="preserve"> TOC \o "4-4" \n \h \z \u </w:instrText>
      </w:r>
      <w:r>
        <w:rPr>
          <w:rFonts w:eastAsia="方正仿宋_GBK"/>
          <w:color w:val="000000"/>
          <w:sz w:val="28"/>
        </w:rPr>
        <w:fldChar w:fldCharType="separate"/>
      </w:r>
    </w:p>
    <w:p w14:paraId="44B0C77B" w14:textId="5E031EFC" w:rsidR="001F67E4" w:rsidRPr="001F67E4" w:rsidRDefault="00D1468B" w:rsidP="001F67E4">
      <w:pPr>
        <w:pStyle w:val="40"/>
        <w:tabs>
          <w:tab w:val="right" w:leader="dot" w:pos="9282"/>
        </w:tabs>
        <w:ind w:left="0"/>
        <w:rPr>
          <w:rFonts w:eastAsia="仿宋_GB2312"/>
          <w:noProof/>
          <w:kern w:val="2"/>
          <w:sz w:val="30"/>
          <w:szCs w:val="30"/>
          <w:lang w:eastAsia="zh-CN"/>
        </w:rPr>
      </w:pPr>
      <w:hyperlink w:anchor="_Toc126831787" w:history="1">
        <w:r w:rsidR="00301B20">
          <w:rPr>
            <w:rStyle w:val="a4"/>
            <w:rFonts w:eastAsia="仿宋_GB2312" w:hint="eastAsia"/>
            <w:noProof/>
            <w:sz w:val="30"/>
            <w:szCs w:val="30"/>
            <w:lang w:eastAsia="zh-CN"/>
          </w:rPr>
          <w:t>1</w:t>
        </w:r>
        <w:r w:rsidR="001F67E4" w:rsidRPr="001F67E4">
          <w:rPr>
            <w:rStyle w:val="a4"/>
            <w:rFonts w:eastAsia="仿宋_GB2312"/>
            <w:noProof/>
            <w:sz w:val="30"/>
            <w:szCs w:val="30"/>
          </w:rPr>
          <w:t>.</w:t>
        </w:r>
        <w:r w:rsidR="001F67E4" w:rsidRPr="001F67E4">
          <w:rPr>
            <w:rStyle w:val="a4"/>
            <w:rFonts w:eastAsia="仿宋_GB2312"/>
            <w:noProof/>
            <w:sz w:val="30"/>
            <w:szCs w:val="30"/>
          </w:rPr>
          <w:t>津科帮扶服务平台开发与运维及帮扶视频制作专项工作绩效目标表</w:t>
        </w:r>
      </w:hyperlink>
    </w:p>
    <w:p w14:paraId="4CE1922C" w14:textId="7EF523AD" w:rsidR="001F67E4" w:rsidRPr="001F67E4" w:rsidRDefault="00D1468B" w:rsidP="001F67E4">
      <w:pPr>
        <w:pStyle w:val="40"/>
        <w:tabs>
          <w:tab w:val="right" w:leader="dot" w:pos="9282"/>
        </w:tabs>
        <w:ind w:left="0"/>
        <w:rPr>
          <w:rFonts w:eastAsia="仿宋_GB2312"/>
          <w:noProof/>
          <w:kern w:val="2"/>
          <w:sz w:val="30"/>
          <w:szCs w:val="30"/>
          <w:lang w:eastAsia="zh-CN"/>
        </w:rPr>
      </w:pPr>
      <w:hyperlink w:anchor="_Toc126831788" w:history="1">
        <w:r w:rsidR="00301B20">
          <w:rPr>
            <w:rStyle w:val="a4"/>
            <w:rFonts w:eastAsia="仿宋_GB2312" w:hint="eastAsia"/>
            <w:noProof/>
            <w:sz w:val="30"/>
            <w:szCs w:val="30"/>
            <w:lang w:eastAsia="zh-CN"/>
          </w:rPr>
          <w:t>2</w:t>
        </w:r>
        <w:r w:rsidR="001F67E4" w:rsidRPr="001F67E4">
          <w:rPr>
            <w:rStyle w:val="a4"/>
            <w:rFonts w:eastAsia="仿宋_GB2312"/>
            <w:noProof/>
            <w:sz w:val="30"/>
            <w:szCs w:val="30"/>
          </w:rPr>
          <w:t>.</w:t>
        </w:r>
        <w:r w:rsidR="001F67E4" w:rsidRPr="001F67E4">
          <w:rPr>
            <w:rStyle w:val="a4"/>
            <w:rFonts w:eastAsia="仿宋_GB2312"/>
            <w:noProof/>
            <w:sz w:val="30"/>
            <w:szCs w:val="30"/>
          </w:rPr>
          <w:t>科技成果转化网升级维护绩效目标表</w:t>
        </w:r>
      </w:hyperlink>
    </w:p>
    <w:p w14:paraId="04B18FAF" w14:textId="06B5ECA1" w:rsidR="001F67E4" w:rsidRPr="001F67E4" w:rsidRDefault="00D1468B" w:rsidP="001F67E4">
      <w:pPr>
        <w:pStyle w:val="40"/>
        <w:tabs>
          <w:tab w:val="right" w:leader="dot" w:pos="9282"/>
        </w:tabs>
        <w:ind w:left="0"/>
        <w:rPr>
          <w:rFonts w:eastAsia="仿宋_GB2312"/>
          <w:noProof/>
          <w:kern w:val="2"/>
          <w:sz w:val="30"/>
          <w:szCs w:val="30"/>
          <w:lang w:eastAsia="zh-CN"/>
        </w:rPr>
      </w:pPr>
      <w:hyperlink w:anchor="_Toc126831789" w:history="1">
        <w:r w:rsidR="00301B20">
          <w:rPr>
            <w:rStyle w:val="a4"/>
            <w:rFonts w:eastAsia="仿宋_GB2312" w:hint="eastAsia"/>
            <w:noProof/>
            <w:sz w:val="30"/>
            <w:szCs w:val="30"/>
            <w:lang w:eastAsia="zh-CN"/>
          </w:rPr>
          <w:t>3</w:t>
        </w:r>
        <w:r w:rsidR="001F67E4" w:rsidRPr="001F67E4">
          <w:rPr>
            <w:rStyle w:val="a4"/>
            <w:rFonts w:eastAsia="仿宋_GB2312"/>
            <w:noProof/>
            <w:sz w:val="30"/>
            <w:szCs w:val="30"/>
          </w:rPr>
          <w:t>.</w:t>
        </w:r>
        <w:r w:rsidR="001F67E4" w:rsidRPr="001F67E4">
          <w:rPr>
            <w:rStyle w:val="a4"/>
            <w:rFonts w:eastAsia="仿宋_GB2312"/>
            <w:noProof/>
            <w:sz w:val="30"/>
            <w:szCs w:val="30"/>
          </w:rPr>
          <w:t>科技信息资源建设绩效目标表</w:t>
        </w:r>
      </w:hyperlink>
    </w:p>
    <w:p w14:paraId="2AE1DD0E" w14:textId="18301A4F" w:rsidR="001F67E4" w:rsidRPr="001F67E4" w:rsidRDefault="00D1468B" w:rsidP="001F67E4">
      <w:pPr>
        <w:pStyle w:val="40"/>
        <w:tabs>
          <w:tab w:val="right" w:leader="dot" w:pos="9282"/>
        </w:tabs>
        <w:ind w:left="0"/>
        <w:rPr>
          <w:rFonts w:eastAsia="仿宋_GB2312"/>
          <w:noProof/>
          <w:kern w:val="2"/>
          <w:sz w:val="30"/>
          <w:szCs w:val="30"/>
          <w:lang w:eastAsia="zh-CN"/>
        </w:rPr>
      </w:pPr>
      <w:hyperlink w:anchor="_Toc126831790" w:history="1">
        <w:r w:rsidR="00301B20">
          <w:rPr>
            <w:rStyle w:val="a4"/>
            <w:rFonts w:eastAsia="仿宋_GB2312" w:hint="eastAsia"/>
            <w:noProof/>
            <w:sz w:val="30"/>
            <w:szCs w:val="30"/>
            <w:lang w:eastAsia="zh-CN"/>
          </w:rPr>
          <w:t>4</w:t>
        </w:r>
        <w:r w:rsidR="001F67E4" w:rsidRPr="001F67E4">
          <w:rPr>
            <w:rStyle w:val="a4"/>
            <w:rFonts w:eastAsia="仿宋_GB2312"/>
            <w:noProof/>
            <w:sz w:val="30"/>
            <w:szCs w:val="30"/>
          </w:rPr>
          <w:t>.</w:t>
        </w:r>
        <w:r w:rsidR="001F67E4" w:rsidRPr="001F67E4">
          <w:rPr>
            <w:rStyle w:val="a4"/>
            <w:rFonts w:eastAsia="仿宋_GB2312"/>
            <w:noProof/>
            <w:sz w:val="30"/>
            <w:szCs w:val="30"/>
          </w:rPr>
          <w:t>市科技局网络安全和网络科技环境运维绩效目标表</w:t>
        </w:r>
      </w:hyperlink>
    </w:p>
    <w:p w14:paraId="35EA2992" w14:textId="000B2988" w:rsidR="001F67E4" w:rsidRPr="001F67E4" w:rsidRDefault="00D1468B" w:rsidP="001F67E4">
      <w:pPr>
        <w:pStyle w:val="40"/>
        <w:tabs>
          <w:tab w:val="right" w:leader="dot" w:pos="9282"/>
        </w:tabs>
        <w:ind w:left="0"/>
        <w:rPr>
          <w:rFonts w:eastAsia="仿宋_GB2312"/>
          <w:noProof/>
          <w:kern w:val="2"/>
          <w:sz w:val="30"/>
          <w:szCs w:val="30"/>
          <w:lang w:eastAsia="zh-CN"/>
        </w:rPr>
      </w:pPr>
      <w:hyperlink w:anchor="_Toc126831791" w:history="1">
        <w:r w:rsidR="00301B20">
          <w:rPr>
            <w:rStyle w:val="a4"/>
            <w:rFonts w:eastAsia="仿宋_GB2312" w:hint="eastAsia"/>
            <w:noProof/>
            <w:sz w:val="30"/>
            <w:szCs w:val="30"/>
            <w:lang w:eastAsia="zh-CN"/>
          </w:rPr>
          <w:t>5</w:t>
        </w:r>
        <w:r w:rsidR="001F67E4" w:rsidRPr="001F67E4">
          <w:rPr>
            <w:rStyle w:val="a4"/>
            <w:rFonts w:eastAsia="仿宋_GB2312"/>
            <w:noProof/>
            <w:sz w:val="30"/>
            <w:szCs w:val="30"/>
          </w:rPr>
          <w:t>.</w:t>
        </w:r>
        <w:r w:rsidR="001F67E4" w:rsidRPr="001F67E4">
          <w:rPr>
            <w:rStyle w:val="a4"/>
            <w:rFonts w:eastAsia="仿宋_GB2312"/>
            <w:noProof/>
            <w:sz w:val="30"/>
            <w:szCs w:val="30"/>
          </w:rPr>
          <w:t>天津市科技计划项目管理信息系统运维与网络视频答辩服务绩效目标表</w:t>
        </w:r>
      </w:hyperlink>
    </w:p>
    <w:p w14:paraId="73498474" w14:textId="3A0E1D7A" w:rsidR="001F67E4" w:rsidRPr="001F67E4" w:rsidRDefault="00D1468B" w:rsidP="001F67E4">
      <w:pPr>
        <w:pStyle w:val="40"/>
        <w:tabs>
          <w:tab w:val="right" w:leader="dot" w:pos="9282"/>
        </w:tabs>
        <w:ind w:left="0"/>
        <w:rPr>
          <w:rFonts w:eastAsia="仿宋_GB2312"/>
          <w:noProof/>
          <w:kern w:val="2"/>
          <w:sz w:val="30"/>
          <w:szCs w:val="30"/>
          <w:lang w:eastAsia="zh-CN"/>
        </w:rPr>
      </w:pPr>
      <w:hyperlink w:anchor="_Toc126831792" w:history="1">
        <w:r w:rsidR="00301B20">
          <w:rPr>
            <w:rStyle w:val="a4"/>
            <w:rFonts w:eastAsia="仿宋_GB2312" w:hint="eastAsia"/>
            <w:noProof/>
            <w:sz w:val="30"/>
            <w:szCs w:val="30"/>
            <w:lang w:eastAsia="zh-CN"/>
          </w:rPr>
          <w:t>6</w:t>
        </w:r>
        <w:r w:rsidR="001F67E4" w:rsidRPr="001F67E4">
          <w:rPr>
            <w:rStyle w:val="a4"/>
            <w:rFonts w:eastAsia="仿宋_GB2312"/>
            <w:noProof/>
            <w:sz w:val="30"/>
            <w:szCs w:val="30"/>
          </w:rPr>
          <w:t>.</w:t>
        </w:r>
        <w:r w:rsidR="001F67E4" w:rsidRPr="001F67E4">
          <w:rPr>
            <w:rStyle w:val="a4"/>
            <w:rFonts w:eastAsia="仿宋_GB2312"/>
            <w:noProof/>
            <w:sz w:val="30"/>
            <w:szCs w:val="30"/>
          </w:rPr>
          <w:t>天津市引进境外专家项目管理信息系统维护及天津市外国专家科研项目管理信息系统建设绩效目标表</w:t>
        </w:r>
      </w:hyperlink>
    </w:p>
    <w:p w14:paraId="228000B1" w14:textId="3ADFCD8D" w:rsidR="00303F4D" w:rsidRDefault="001F67E4">
      <w:r>
        <w:rPr>
          <w:rFonts w:eastAsia="方正仿宋_GBK"/>
          <w:color w:val="000000"/>
          <w:sz w:val="28"/>
        </w:rPr>
        <w:fldChar w:fldCharType="end"/>
      </w:r>
    </w:p>
    <w:p w14:paraId="2049DE8D" w14:textId="6D68EE69" w:rsidR="00303F4D" w:rsidRDefault="00D1468B" w:rsidP="001F67E4">
      <w:r>
        <w:br w:type="page"/>
      </w:r>
      <w:r>
        <w:rPr>
          <w:rFonts w:ascii="方正仿宋_GBK" w:eastAsia="方正仿宋_GBK" w:hAnsi="方正仿宋_GBK" w:cs="方正仿宋_GBK"/>
          <w:color w:val="000000"/>
          <w:sz w:val="28"/>
        </w:rPr>
        <w:lastRenderedPageBreak/>
        <w:t xml:space="preserve"> </w:t>
      </w:r>
    </w:p>
    <w:p w14:paraId="670B5A0C" w14:textId="371FFEC0" w:rsidR="00303F4D" w:rsidRDefault="00303F4D">
      <w:pPr>
        <w:jc w:val="center"/>
      </w:pPr>
    </w:p>
    <w:p w14:paraId="398A7592" w14:textId="0D4A5D02" w:rsidR="00303F4D" w:rsidRDefault="00301B20">
      <w:pPr>
        <w:ind w:firstLine="560"/>
        <w:outlineLvl w:val="3"/>
      </w:pPr>
      <w:bookmarkStart w:id="0" w:name="_Toc126831787"/>
      <w:r>
        <w:rPr>
          <w:rFonts w:ascii="方正仿宋_GBK" w:eastAsia="方正仿宋_GBK" w:hAnsi="方正仿宋_GBK" w:cs="方正仿宋_GBK" w:hint="eastAsia"/>
          <w:color w:val="000000"/>
          <w:sz w:val="28"/>
          <w:lang w:eastAsia="zh-CN"/>
        </w:rPr>
        <w:t>1</w:t>
      </w:r>
      <w:r w:rsidR="00D1468B">
        <w:rPr>
          <w:rFonts w:ascii="方正仿宋_GBK" w:eastAsia="方正仿宋_GBK" w:hAnsi="方正仿宋_GBK" w:cs="方正仿宋_GBK"/>
          <w:color w:val="000000"/>
          <w:sz w:val="28"/>
        </w:rPr>
        <w:t>.</w:t>
      </w:r>
      <w:r w:rsidR="00D1468B">
        <w:rPr>
          <w:rFonts w:ascii="方正仿宋_GBK" w:eastAsia="方正仿宋_GBK" w:hAnsi="方正仿宋_GBK" w:cs="方正仿宋_GBK"/>
          <w:color w:val="000000"/>
          <w:sz w:val="28"/>
        </w:rPr>
        <w:t>津科帮扶服务平台开发与运维及帮扶视频制作专项工作绩效目标表</w:t>
      </w:r>
      <w:bookmarkEnd w:id="0"/>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1587"/>
        <w:gridCol w:w="1843"/>
        <w:gridCol w:w="1276"/>
        <w:gridCol w:w="1276"/>
      </w:tblGrid>
      <w:tr w:rsidR="001F67E4" w14:paraId="7D75051D" w14:textId="77777777" w:rsidTr="001F67E4">
        <w:trPr>
          <w:trHeight w:val="397"/>
          <w:jc w:val="center"/>
        </w:trPr>
        <w:tc>
          <w:tcPr>
            <w:tcW w:w="8589" w:type="dxa"/>
            <w:gridSpan w:val="6"/>
            <w:tcBorders>
              <w:top w:val="single" w:sz="6" w:space="0" w:color="FFFFFF"/>
              <w:left w:val="single" w:sz="6" w:space="0" w:color="FFFFFF"/>
              <w:right w:val="single" w:sz="6" w:space="0" w:color="FFFFFF"/>
            </w:tcBorders>
            <w:vAlign w:val="center"/>
          </w:tcPr>
          <w:p w14:paraId="0FCD3B82" w14:textId="77777777" w:rsidR="00303F4D" w:rsidRDefault="00D1468B">
            <w:pPr>
              <w:pStyle w:val="5"/>
            </w:pPr>
            <w:r>
              <w:t>331201</w:t>
            </w:r>
            <w:r>
              <w:t>天津市科学技术信息研究所</w:t>
            </w:r>
          </w:p>
        </w:tc>
        <w:tc>
          <w:tcPr>
            <w:tcW w:w="1276" w:type="dxa"/>
            <w:tcBorders>
              <w:top w:val="single" w:sz="6" w:space="0" w:color="FFFFFF"/>
              <w:left w:val="single" w:sz="6" w:space="0" w:color="FFFFFF"/>
              <w:right w:val="single" w:sz="6" w:space="0" w:color="FFFFFF"/>
            </w:tcBorders>
            <w:vAlign w:val="center"/>
          </w:tcPr>
          <w:p w14:paraId="7801F085" w14:textId="77777777" w:rsidR="00303F4D" w:rsidRDefault="00D1468B">
            <w:pPr>
              <w:pStyle w:val="4"/>
            </w:pPr>
            <w:r>
              <w:t>单位：万元</w:t>
            </w:r>
          </w:p>
        </w:tc>
      </w:tr>
      <w:tr w:rsidR="001F67E4" w14:paraId="15C0A0EA" w14:textId="77777777" w:rsidTr="001F67E4">
        <w:trPr>
          <w:trHeight w:val="369"/>
          <w:jc w:val="center"/>
        </w:trPr>
        <w:tc>
          <w:tcPr>
            <w:tcW w:w="1276" w:type="dxa"/>
            <w:vAlign w:val="center"/>
          </w:tcPr>
          <w:p w14:paraId="0D5231D5" w14:textId="77777777" w:rsidR="00303F4D" w:rsidRDefault="00D1468B">
            <w:pPr>
              <w:pStyle w:val="10"/>
            </w:pPr>
            <w:r>
              <w:t>项目名称</w:t>
            </w:r>
          </w:p>
        </w:tc>
        <w:tc>
          <w:tcPr>
            <w:tcW w:w="8589" w:type="dxa"/>
            <w:gridSpan w:val="6"/>
            <w:vAlign w:val="center"/>
          </w:tcPr>
          <w:p w14:paraId="254E7B71" w14:textId="77777777" w:rsidR="00303F4D" w:rsidRDefault="00D1468B">
            <w:pPr>
              <w:pStyle w:val="20"/>
            </w:pPr>
            <w:r>
              <w:t>津科帮扶服务平台开发与运维及帮扶视频制作专项工作</w:t>
            </w:r>
          </w:p>
        </w:tc>
      </w:tr>
      <w:tr w:rsidR="00303F4D" w14:paraId="1AFAC031" w14:textId="77777777">
        <w:trPr>
          <w:trHeight w:val="369"/>
          <w:jc w:val="center"/>
        </w:trPr>
        <w:tc>
          <w:tcPr>
            <w:tcW w:w="1276" w:type="dxa"/>
            <w:vMerge w:val="restart"/>
            <w:vAlign w:val="center"/>
          </w:tcPr>
          <w:p w14:paraId="19E9DB1F" w14:textId="77777777" w:rsidR="00303F4D" w:rsidRDefault="00D1468B">
            <w:pPr>
              <w:pStyle w:val="10"/>
            </w:pPr>
            <w:r>
              <w:t>预算规模及资金用途</w:t>
            </w:r>
          </w:p>
        </w:tc>
        <w:tc>
          <w:tcPr>
            <w:tcW w:w="1276" w:type="dxa"/>
            <w:vAlign w:val="center"/>
          </w:tcPr>
          <w:p w14:paraId="3B87EAE3" w14:textId="77777777" w:rsidR="00303F4D" w:rsidRDefault="00D1468B">
            <w:pPr>
              <w:pStyle w:val="10"/>
            </w:pPr>
            <w:r>
              <w:t>预算数</w:t>
            </w:r>
          </w:p>
        </w:tc>
        <w:tc>
          <w:tcPr>
            <w:tcW w:w="1332" w:type="dxa"/>
            <w:vAlign w:val="center"/>
          </w:tcPr>
          <w:p w14:paraId="684AC9E6" w14:textId="77777777" w:rsidR="00303F4D" w:rsidRDefault="00D1468B">
            <w:pPr>
              <w:pStyle w:val="20"/>
            </w:pPr>
            <w:r>
              <w:t>18.00</w:t>
            </w:r>
          </w:p>
        </w:tc>
        <w:tc>
          <w:tcPr>
            <w:tcW w:w="1587" w:type="dxa"/>
            <w:vAlign w:val="center"/>
          </w:tcPr>
          <w:p w14:paraId="183068AE" w14:textId="77777777" w:rsidR="00303F4D" w:rsidRDefault="00D1468B">
            <w:pPr>
              <w:pStyle w:val="10"/>
            </w:pPr>
            <w:r>
              <w:t>其中：财政</w:t>
            </w:r>
            <w:r>
              <w:t xml:space="preserve">    </w:t>
            </w:r>
            <w:r>
              <w:t>资金</w:t>
            </w:r>
          </w:p>
        </w:tc>
        <w:tc>
          <w:tcPr>
            <w:tcW w:w="1843" w:type="dxa"/>
            <w:vAlign w:val="center"/>
          </w:tcPr>
          <w:p w14:paraId="142C92D0" w14:textId="77777777" w:rsidR="00303F4D" w:rsidRDefault="00D1468B">
            <w:pPr>
              <w:pStyle w:val="20"/>
            </w:pPr>
            <w:r>
              <w:t>18.00</w:t>
            </w:r>
          </w:p>
        </w:tc>
        <w:tc>
          <w:tcPr>
            <w:tcW w:w="1276" w:type="dxa"/>
            <w:vAlign w:val="center"/>
          </w:tcPr>
          <w:p w14:paraId="0D08E080" w14:textId="77777777" w:rsidR="00303F4D" w:rsidRDefault="00D1468B">
            <w:pPr>
              <w:pStyle w:val="10"/>
            </w:pPr>
            <w:r>
              <w:t>其他资金</w:t>
            </w:r>
          </w:p>
        </w:tc>
        <w:tc>
          <w:tcPr>
            <w:tcW w:w="1276" w:type="dxa"/>
            <w:vAlign w:val="center"/>
          </w:tcPr>
          <w:p w14:paraId="2899450D" w14:textId="77777777" w:rsidR="00303F4D" w:rsidRDefault="00D1468B">
            <w:pPr>
              <w:pStyle w:val="20"/>
            </w:pPr>
            <w:r>
              <w:t xml:space="preserve"> </w:t>
            </w:r>
          </w:p>
        </w:tc>
      </w:tr>
      <w:tr w:rsidR="001F67E4" w14:paraId="3991BB3D" w14:textId="77777777" w:rsidTr="001F67E4">
        <w:trPr>
          <w:trHeight w:val="369"/>
          <w:jc w:val="center"/>
        </w:trPr>
        <w:tc>
          <w:tcPr>
            <w:tcW w:w="1276" w:type="dxa"/>
            <w:vMerge/>
          </w:tcPr>
          <w:p w14:paraId="20ABE1AF" w14:textId="77777777" w:rsidR="00303F4D" w:rsidRDefault="00303F4D"/>
        </w:tc>
        <w:tc>
          <w:tcPr>
            <w:tcW w:w="8589" w:type="dxa"/>
            <w:gridSpan w:val="6"/>
            <w:vAlign w:val="center"/>
          </w:tcPr>
          <w:p w14:paraId="7CFDADCB" w14:textId="77777777" w:rsidR="00303F4D" w:rsidRDefault="00D1468B">
            <w:pPr>
              <w:pStyle w:val="20"/>
            </w:pPr>
            <w:r>
              <w:t>津科帮扶服务平台开发与运维支出。</w:t>
            </w:r>
          </w:p>
        </w:tc>
      </w:tr>
      <w:tr w:rsidR="001F67E4" w14:paraId="770B6C85" w14:textId="77777777" w:rsidTr="001F67E4">
        <w:trPr>
          <w:trHeight w:val="369"/>
          <w:jc w:val="center"/>
        </w:trPr>
        <w:tc>
          <w:tcPr>
            <w:tcW w:w="1276" w:type="dxa"/>
            <w:vAlign w:val="center"/>
          </w:tcPr>
          <w:p w14:paraId="26C8E9A1" w14:textId="77777777" w:rsidR="00303F4D" w:rsidRDefault="00D1468B">
            <w:pPr>
              <w:pStyle w:val="10"/>
            </w:pPr>
            <w:r>
              <w:t>绩效目标</w:t>
            </w:r>
          </w:p>
        </w:tc>
        <w:tc>
          <w:tcPr>
            <w:tcW w:w="8589" w:type="dxa"/>
            <w:gridSpan w:val="6"/>
            <w:vAlign w:val="center"/>
          </w:tcPr>
          <w:p w14:paraId="04B7907F" w14:textId="77777777" w:rsidR="00303F4D" w:rsidRDefault="00D1468B">
            <w:pPr>
              <w:pStyle w:val="20"/>
            </w:pPr>
            <w:r>
              <w:t>1.</w:t>
            </w:r>
            <w:r>
              <w:t>丰富优化已有服务功能，保障系统安全稳定运行。充分展示科技特派员围绕我市及东西部支援地推广应用、技术示范、服务与培训等方面的工作情况与阶段性成效，实现农业技术问题的快速咨询与及时回复，形成一套服务评价指标体系，为优秀科技特派员项目的立项提供评审依据。</w:t>
            </w:r>
          </w:p>
          <w:p w14:paraId="112F04CC" w14:textId="77777777" w:rsidR="00303F4D" w:rsidRDefault="00D1468B">
            <w:pPr>
              <w:pStyle w:val="20"/>
            </w:pPr>
            <w:r>
              <w:t>2.</w:t>
            </w:r>
            <w:r>
              <w:t>持续开展专家征集、宣传推广、培训交流等，多渠道促进农业资源的整合与宣传。开展农业科技特派员的征集工作，在网专家达</w:t>
            </w:r>
            <w:r>
              <w:t>700</w:t>
            </w:r>
            <w:r>
              <w:t>名以上。宣传推广移动端，注册用户达</w:t>
            </w:r>
            <w:r>
              <w:t>2.1</w:t>
            </w:r>
            <w:r>
              <w:t>万人以上，在网技术视频达</w:t>
            </w:r>
            <w:r>
              <w:t>60</w:t>
            </w:r>
            <w:r>
              <w:t>部以上，访问量增加</w:t>
            </w:r>
            <w:r>
              <w:t>2</w:t>
            </w:r>
            <w:r>
              <w:t>万人次。开展线上</w:t>
            </w:r>
            <w:r>
              <w:t>/</w:t>
            </w:r>
            <w:r>
              <w:t>线下技术专题培训、座谈交流等。</w:t>
            </w:r>
          </w:p>
        </w:tc>
      </w:tr>
    </w:tbl>
    <w:p w14:paraId="0C4F1C49" w14:textId="77777777" w:rsidR="00303F4D" w:rsidRDefault="00D1468B">
      <w:pPr>
        <w:spacing w:line="2" w:lineRule="exact"/>
        <w:jc w:val="center"/>
      </w:pPr>
      <w:r>
        <w:rPr>
          <w:rFonts w:ascii="方正书宋_GBK" w:eastAsia="方正书宋_GBK" w:hAnsi="方正书宋_GBK" w:cs="方正书宋_GBK"/>
          <w:color w:val="000000"/>
          <w:sz w:val="21"/>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3430"/>
        <w:gridCol w:w="2551"/>
      </w:tblGrid>
      <w:tr w:rsidR="001F67E4" w14:paraId="17AFB0C7" w14:textId="77777777" w:rsidTr="001F67E4">
        <w:trPr>
          <w:trHeight w:val="397"/>
          <w:tblHeader/>
          <w:jc w:val="center"/>
        </w:trPr>
        <w:tc>
          <w:tcPr>
            <w:tcW w:w="1276" w:type="dxa"/>
            <w:vAlign w:val="center"/>
          </w:tcPr>
          <w:p w14:paraId="51FCDAA2" w14:textId="77777777" w:rsidR="00303F4D" w:rsidRDefault="00D1468B">
            <w:pPr>
              <w:pStyle w:val="10"/>
            </w:pPr>
            <w:r>
              <w:t>一级指标</w:t>
            </w:r>
          </w:p>
        </w:tc>
        <w:tc>
          <w:tcPr>
            <w:tcW w:w="1276" w:type="dxa"/>
            <w:vAlign w:val="center"/>
          </w:tcPr>
          <w:p w14:paraId="6C5C68F1" w14:textId="77777777" w:rsidR="00303F4D" w:rsidRDefault="00D1468B">
            <w:pPr>
              <w:pStyle w:val="10"/>
            </w:pPr>
            <w:r>
              <w:t>二级指标</w:t>
            </w:r>
          </w:p>
        </w:tc>
        <w:tc>
          <w:tcPr>
            <w:tcW w:w="1332" w:type="dxa"/>
            <w:vAlign w:val="center"/>
          </w:tcPr>
          <w:p w14:paraId="3032DB90" w14:textId="77777777" w:rsidR="00303F4D" w:rsidRDefault="00D1468B">
            <w:pPr>
              <w:pStyle w:val="10"/>
            </w:pPr>
            <w:r>
              <w:t>三级指标</w:t>
            </w:r>
          </w:p>
        </w:tc>
        <w:tc>
          <w:tcPr>
            <w:tcW w:w="3430" w:type="dxa"/>
            <w:vAlign w:val="center"/>
          </w:tcPr>
          <w:p w14:paraId="2A1E0073" w14:textId="77777777" w:rsidR="00303F4D" w:rsidRDefault="00D1468B">
            <w:pPr>
              <w:pStyle w:val="10"/>
            </w:pPr>
            <w:r>
              <w:t>绩效指标描述</w:t>
            </w:r>
          </w:p>
        </w:tc>
        <w:tc>
          <w:tcPr>
            <w:tcW w:w="2551" w:type="dxa"/>
            <w:vAlign w:val="center"/>
          </w:tcPr>
          <w:p w14:paraId="22794EB0" w14:textId="77777777" w:rsidR="00303F4D" w:rsidRDefault="00D1468B">
            <w:pPr>
              <w:pStyle w:val="10"/>
            </w:pPr>
            <w:r>
              <w:t>指标值</w:t>
            </w:r>
          </w:p>
        </w:tc>
      </w:tr>
      <w:tr w:rsidR="001F67E4" w14:paraId="5661A856" w14:textId="77777777" w:rsidTr="001F67E4">
        <w:trPr>
          <w:trHeight w:val="369"/>
          <w:jc w:val="center"/>
        </w:trPr>
        <w:tc>
          <w:tcPr>
            <w:tcW w:w="1276" w:type="dxa"/>
            <w:vMerge w:val="restart"/>
            <w:vAlign w:val="center"/>
          </w:tcPr>
          <w:p w14:paraId="4A1D75FE" w14:textId="77777777" w:rsidR="00303F4D" w:rsidRDefault="00D1468B">
            <w:pPr>
              <w:pStyle w:val="30"/>
            </w:pPr>
            <w:r>
              <w:t>产出指标</w:t>
            </w:r>
          </w:p>
        </w:tc>
        <w:tc>
          <w:tcPr>
            <w:tcW w:w="1276" w:type="dxa"/>
            <w:vAlign w:val="center"/>
          </w:tcPr>
          <w:p w14:paraId="674477D9" w14:textId="77777777" w:rsidR="00303F4D" w:rsidRDefault="00D1468B">
            <w:pPr>
              <w:pStyle w:val="20"/>
            </w:pPr>
            <w:r>
              <w:t>数量指标</w:t>
            </w:r>
          </w:p>
        </w:tc>
        <w:tc>
          <w:tcPr>
            <w:tcW w:w="1332" w:type="dxa"/>
            <w:vAlign w:val="center"/>
          </w:tcPr>
          <w:p w14:paraId="48B6B339" w14:textId="77777777" w:rsidR="00303F4D" w:rsidRDefault="00D1468B">
            <w:pPr>
              <w:pStyle w:val="20"/>
            </w:pPr>
            <w:r>
              <w:t xml:space="preserve"> </w:t>
            </w:r>
            <w:r>
              <w:t>平台访问量</w:t>
            </w:r>
          </w:p>
        </w:tc>
        <w:tc>
          <w:tcPr>
            <w:tcW w:w="3430" w:type="dxa"/>
            <w:vAlign w:val="center"/>
          </w:tcPr>
          <w:p w14:paraId="2406610F" w14:textId="77777777" w:rsidR="00303F4D" w:rsidRDefault="00D1468B">
            <w:pPr>
              <w:pStyle w:val="20"/>
            </w:pPr>
            <w:r>
              <w:t xml:space="preserve"> </w:t>
            </w:r>
            <w:r>
              <w:t>平台访问量</w:t>
            </w:r>
          </w:p>
        </w:tc>
        <w:tc>
          <w:tcPr>
            <w:tcW w:w="2551" w:type="dxa"/>
            <w:vAlign w:val="center"/>
          </w:tcPr>
          <w:p w14:paraId="0737711B" w14:textId="77777777" w:rsidR="00303F4D" w:rsidRDefault="00D1468B">
            <w:pPr>
              <w:pStyle w:val="20"/>
            </w:pPr>
            <w:r>
              <w:t>≥2</w:t>
            </w:r>
            <w:r>
              <w:t>万人次</w:t>
            </w:r>
          </w:p>
        </w:tc>
      </w:tr>
      <w:tr w:rsidR="001F67E4" w14:paraId="7CB89B66" w14:textId="77777777" w:rsidTr="001F67E4">
        <w:trPr>
          <w:trHeight w:val="369"/>
          <w:jc w:val="center"/>
        </w:trPr>
        <w:tc>
          <w:tcPr>
            <w:tcW w:w="1276" w:type="dxa"/>
            <w:vMerge/>
            <w:vAlign w:val="center"/>
          </w:tcPr>
          <w:p w14:paraId="7B83BEC9" w14:textId="77777777" w:rsidR="00303F4D" w:rsidRDefault="00303F4D"/>
        </w:tc>
        <w:tc>
          <w:tcPr>
            <w:tcW w:w="1276" w:type="dxa"/>
            <w:vAlign w:val="center"/>
          </w:tcPr>
          <w:p w14:paraId="083B132B" w14:textId="77777777" w:rsidR="00303F4D" w:rsidRDefault="00D1468B">
            <w:pPr>
              <w:pStyle w:val="20"/>
            </w:pPr>
            <w:r>
              <w:t>质量指标</w:t>
            </w:r>
          </w:p>
        </w:tc>
        <w:tc>
          <w:tcPr>
            <w:tcW w:w="1332" w:type="dxa"/>
            <w:vAlign w:val="center"/>
          </w:tcPr>
          <w:p w14:paraId="5D5B0CB2" w14:textId="77777777" w:rsidR="00303F4D" w:rsidRDefault="00D1468B">
            <w:pPr>
              <w:pStyle w:val="20"/>
            </w:pPr>
            <w:r>
              <w:t>保证系统安全稳定运行，故障排除、数据备份及时率</w:t>
            </w:r>
          </w:p>
        </w:tc>
        <w:tc>
          <w:tcPr>
            <w:tcW w:w="3430" w:type="dxa"/>
            <w:vAlign w:val="center"/>
          </w:tcPr>
          <w:p w14:paraId="0902EBB9" w14:textId="77777777" w:rsidR="00303F4D" w:rsidRDefault="00D1468B">
            <w:pPr>
              <w:pStyle w:val="20"/>
            </w:pPr>
            <w:r>
              <w:t>保证系统安全稳定运行，故障排除、数据备份及时率</w:t>
            </w:r>
          </w:p>
        </w:tc>
        <w:tc>
          <w:tcPr>
            <w:tcW w:w="2551" w:type="dxa"/>
            <w:vAlign w:val="center"/>
          </w:tcPr>
          <w:p w14:paraId="096581B7" w14:textId="77777777" w:rsidR="00303F4D" w:rsidRDefault="00D1468B">
            <w:pPr>
              <w:pStyle w:val="20"/>
            </w:pPr>
            <w:r>
              <w:t>≥95</w:t>
            </w:r>
            <w:r>
              <w:t>百分率</w:t>
            </w:r>
          </w:p>
        </w:tc>
      </w:tr>
      <w:tr w:rsidR="001F67E4" w14:paraId="25AF172B" w14:textId="77777777" w:rsidTr="001F67E4">
        <w:trPr>
          <w:trHeight w:val="369"/>
          <w:jc w:val="center"/>
        </w:trPr>
        <w:tc>
          <w:tcPr>
            <w:tcW w:w="1276" w:type="dxa"/>
            <w:vMerge/>
            <w:vAlign w:val="center"/>
          </w:tcPr>
          <w:p w14:paraId="512E87EC" w14:textId="77777777" w:rsidR="00303F4D" w:rsidRDefault="00303F4D"/>
        </w:tc>
        <w:tc>
          <w:tcPr>
            <w:tcW w:w="1276" w:type="dxa"/>
            <w:vAlign w:val="center"/>
          </w:tcPr>
          <w:p w14:paraId="012149EC" w14:textId="77777777" w:rsidR="00303F4D" w:rsidRDefault="00D1468B">
            <w:pPr>
              <w:pStyle w:val="20"/>
            </w:pPr>
            <w:r>
              <w:t>时效指标</w:t>
            </w:r>
          </w:p>
        </w:tc>
        <w:tc>
          <w:tcPr>
            <w:tcW w:w="1332" w:type="dxa"/>
            <w:vAlign w:val="center"/>
          </w:tcPr>
          <w:p w14:paraId="751D8666" w14:textId="77777777" w:rsidR="00303F4D" w:rsidRDefault="00D1468B">
            <w:pPr>
              <w:pStyle w:val="20"/>
            </w:pPr>
            <w:r>
              <w:t xml:space="preserve"> </w:t>
            </w:r>
            <w:r>
              <w:t>按时完成任务指标</w:t>
            </w:r>
          </w:p>
        </w:tc>
        <w:tc>
          <w:tcPr>
            <w:tcW w:w="3430" w:type="dxa"/>
            <w:vAlign w:val="center"/>
          </w:tcPr>
          <w:p w14:paraId="08B9E295" w14:textId="77777777" w:rsidR="00303F4D" w:rsidRDefault="00D1468B">
            <w:pPr>
              <w:pStyle w:val="20"/>
            </w:pPr>
            <w:r>
              <w:t xml:space="preserve"> </w:t>
            </w:r>
            <w:r>
              <w:t>按时完成任务指标</w:t>
            </w:r>
          </w:p>
        </w:tc>
        <w:tc>
          <w:tcPr>
            <w:tcW w:w="2551" w:type="dxa"/>
            <w:vAlign w:val="center"/>
          </w:tcPr>
          <w:p w14:paraId="5D74CBD3" w14:textId="77777777" w:rsidR="00303F4D" w:rsidRDefault="00D1468B">
            <w:pPr>
              <w:pStyle w:val="20"/>
            </w:pPr>
            <w:r>
              <w:t>2023</w:t>
            </w:r>
            <w:r>
              <w:t>年</w:t>
            </w:r>
            <w:r>
              <w:t>12</w:t>
            </w:r>
            <w:r>
              <w:t>月</w:t>
            </w:r>
            <w:r>
              <w:t>31</w:t>
            </w:r>
            <w:r>
              <w:t>日前</w:t>
            </w:r>
          </w:p>
        </w:tc>
      </w:tr>
      <w:tr w:rsidR="001F67E4" w14:paraId="52B46CAA" w14:textId="77777777" w:rsidTr="001F67E4">
        <w:trPr>
          <w:trHeight w:val="369"/>
          <w:jc w:val="center"/>
        </w:trPr>
        <w:tc>
          <w:tcPr>
            <w:tcW w:w="1276" w:type="dxa"/>
            <w:vMerge/>
            <w:vAlign w:val="center"/>
          </w:tcPr>
          <w:p w14:paraId="4918991F" w14:textId="77777777" w:rsidR="00303F4D" w:rsidRDefault="00303F4D"/>
        </w:tc>
        <w:tc>
          <w:tcPr>
            <w:tcW w:w="1276" w:type="dxa"/>
            <w:vAlign w:val="center"/>
          </w:tcPr>
          <w:p w14:paraId="4FB7258F" w14:textId="77777777" w:rsidR="00303F4D" w:rsidRDefault="00D1468B">
            <w:pPr>
              <w:pStyle w:val="20"/>
            </w:pPr>
            <w:r>
              <w:t>成本指标</w:t>
            </w:r>
          </w:p>
        </w:tc>
        <w:tc>
          <w:tcPr>
            <w:tcW w:w="1332" w:type="dxa"/>
            <w:vAlign w:val="center"/>
          </w:tcPr>
          <w:p w14:paraId="4028BCFC" w14:textId="77777777" w:rsidR="00303F4D" w:rsidRDefault="00D1468B">
            <w:pPr>
              <w:pStyle w:val="20"/>
            </w:pPr>
            <w:r>
              <w:t>津科帮扶服务平台开发与运维支出</w:t>
            </w:r>
          </w:p>
        </w:tc>
        <w:tc>
          <w:tcPr>
            <w:tcW w:w="3430" w:type="dxa"/>
            <w:vAlign w:val="center"/>
          </w:tcPr>
          <w:p w14:paraId="75E6E7CF" w14:textId="77777777" w:rsidR="00303F4D" w:rsidRDefault="00D1468B">
            <w:pPr>
              <w:pStyle w:val="20"/>
            </w:pPr>
            <w:r>
              <w:t>津科帮扶服务平台开发与运维支出</w:t>
            </w:r>
          </w:p>
        </w:tc>
        <w:tc>
          <w:tcPr>
            <w:tcW w:w="2551" w:type="dxa"/>
            <w:vAlign w:val="center"/>
          </w:tcPr>
          <w:p w14:paraId="668632F9" w14:textId="77777777" w:rsidR="00303F4D" w:rsidRDefault="00D1468B">
            <w:pPr>
              <w:pStyle w:val="20"/>
            </w:pPr>
            <w:r>
              <w:t>≤18</w:t>
            </w:r>
            <w:r>
              <w:t>万元</w:t>
            </w:r>
          </w:p>
        </w:tc>
      </w:tr>
      <w:tr w:rsidR="001F67E4" w14:paraId="6F1B70B5" w14:textId="77777777" w:rsidTr="001F67E4">
        <w:trPr>
          <w:trHeight w:val="369"/>
          <w:jc w:val="center"/>
        </w:trPr>
        <w:tc>
          <w:tcPr>
            <w:tcW w:w="1276" w:type="dxa"/>
            <w:vAlign w:val="center"/>
          </w:tcPr>
          <w:p w14:paraId="6EB98CD2" w14:textId="77777777" w:rsidR="00303F4D" w:rsidRDefault="00D1468B">
            <w:pPr>
              <w:pStyle w:val="30"/>
            </w:pPr>
            <w:r>
              <w:t>效益指标</w:t>
            </w:r>
          </w:p>
        </w:tc>
        <w:tc>
          <w:tcPr>
            <w:tcW w:w="1276" w:type="dxa"/>
            <w:vAlign w:val="center"/>
          </w:tcPr>
          <w:p w14:paraId="5F5C570A" w14:textId="77777777" w:rsidR="00303F4D" w:rsidRDefault="00D1468B">
            <w:pPr>
              <w:pStyle w:val="20"/>
            </w:pPr>
            <w:r>
              <w:t>社会效益指标</w:t>
            </w:r>
          </w:p>
        </w:tc>
        <w:tc>
          <w:tcPr>
            <w:tcW w:w="1332" w:type="dxa"/>
            <w:vAlign w:val="center"/>
          </w:tcPr>
          <w:p w14:paraId="7483F31F" w14:textId="77777777" w:rsidR="00303F4D" w:rsidRDefault="00D1468B">
            <w:pPr>
              <w:pStyle w:val="20"/>
            </w:pPr>
            <w:r>
              <w:t>促进科技帮扶咨询服务水平</w:t>
            </w:r>
          </w:p>
        </w:tc>
        <w:tc>
          <w:tcPr>
            <w:tcW w:w="3430" w:type="dxa"/>
            <w:vAlign w:val="center"/>
          </w:tcPr>
          <w:p w14:paraId="0512D9F6" w14:textId="77777777" w:rsidR="00303F4D" w:rsidRDefault="00D1468B">
            <w:pPr>
              <w:pStyle w:val="20"/>
            </w:pPr>
            <w:r>
              <w:t>促进科技帮扶咨询服务水平</w:t>
            </w:r>
          </w:p>
        </w:tc>
        <w:tc>
          <w:tcPr>
            <w:tcW w:w="2551" w:type="dxa"/>
            <w:vAlign w:val="center"/>
          </w:tcPr>
          <w:p w14:paraId="241CE651" w14:textId="77777777" w:rsidR="00303F4D" w:rsidRDefault="00D1468B">
            <w:pPr>
              <w:pStyle w:val="20"/>
            </w:pPr>
            <w:r>
              <w:t>促进</w:t>
            </w:r>
          </w:p>
        </w:tc>
      </w:tr>
      <w:tr w:rsidR="001F67E4" w14:paraId="4E2F1E0C" w14:textId="77777777" w:rsidTr="001F67E4">
        <w:trPr>
          <w:trHeight w:val="369"/>
          <w:jc w:val="center"/>
        </w:trPr>
        <w:tc>
          <w:tcPr>
            <w:tcW w:w="1276" w:type="dxa"/>
            <w:vAlign w:val="center"/>
          </w:tcPr>
          <w:p w14:paraId="0ABFB549" w14:textId="77777777" w:rsidR="00303F4D" w:rsidRDefault="00D1468B">
            <w:pPr>
              <w:pStyle w:val="30"/>
            </w:pPr>
            <w:r>
              <w:t>满意度指标</w:t>
            </w:r>
          </w:p>
        </w:tc>
        <w:tc>
          <w:tcPr>
            <w:tcW w:w="1276" w:type="dxa"/>
            <w:vAlign w:val="center"/>
          </w:tcPr>
          <w:p w14:paraId="779A69CA" w14:textId="77777777" w:rsidR="00303F4D" w:rsidRDefault="00D1468B">
            <w:pPr>
              <w:pStyle w:val="20"/>
            </w:pPr>
            <w:r>
              <w:t>服务对象满意度指标</w:t>
            </w:r>
          </w:p>
        </w:tc>
        <w:tc>
          <w:tcPr>
            <w:tcW w:w="1332" w:type="dxa"/>
            <w:vAlign w:val="center"/>
          </w:tcPr>
          <w:p w14:paraId="79D95407" w14:textId="77777777" w:rsidR="00303F4D" w:rsidRDefault="00D1468B">
            <w:pPr>
              <w:pStyle w:val="20"/>
            </w:pPr>
            <w:r>
              <w:t>专家、用户满意度</w:t>
            </w:r>
            <w:r>
              <w:t xml:space="preserve"> </w:t>
            </w:r>
          </w:p>
        </w:tc>
        <w:tc>
          <w:tcPr>
            <w:tcW w:w="3430" w:type="dxa"/>
            <w:vAlign w:val="center"/>
          </w:tcPr>
          <w:p w14:paraId="2179953E" w14:textId="77777777" w:rsidR="00303F4D" w:rsidRDefault="00D1468B">
            <w:pPr>
              <w:pStyle w:val="20"/>
            </w:pPr>
            <w:r>
              <w:t>专家、用户满意度</w:t>
            </w:r>
            <w:r>
              <w:t xml:space="preserve"> </w:t>
            </w:r>
          </w:p>
        </w:tc>
        <w:tc>
          <w:tcPr>
            <w:tcW w:w="2551" w:type="dxa"/>
            <w:vAlign w:val="center"/>
          </w:tcPr>
          <w:p w14:paraId="7028E726" w14:textId="77777777" w:rsidR="00303F4D" w:rsidRDefault="00D1468B">
            <w:pPr>
              <w:pStyle w:val="20"/>
            </w:pPr>
            <w:r>
              <w:t>≥95</w:t>
            </w:r>
            <w:r>
              <w:t>百分率</w:t>
            </w:r>
          </w:p>
        </w:tc>
      </w:tr>
    </w:tbl>
    <w:p w14:paraId="00A09F89" w14:textId="77777777" w:rsidR="00303F4D" w:rsidRDefault="00303F4D">
      <w:pPr>
        <w:sectPr w:rsidR="00303F4D">
          <w:footerReference w:type="even" r:id="rId43"/>
          <w:footerReference w:type="default" r:id="rId44"/>
          <w:pgSz w:w="11900" w:h="16840"/>
          <w:pgMar w:top="1984" w:right="1304" w:bottom="1134" w:left="1304" w:header="720" w:footer="720" w:gutter="0"/>
          <w:cols w:space="720"/>
        </w:sectPr>
      </w:pPr>
    </w:p>
    <w:p w14:paraId="2D14F0D6" w14:textId="77777777" w:rsidR="00303F4D" w:rsidRDefault="00D1468B">
      <w:pPr>
        <w:jc w:val="center"/>
      </w:pPr>
      <w:r>
        <w:rPr>
          <w:rFonts w:ascii="方正仿宋_GBK" w:eastAsia="方正仿宋_GBK" w:hAnsi="方正仿宋_GBK" w:cs="方正仿宋_GBK"/>
          <w:color w:val="000000"/>
          <w:sz w:val="28"/>
        </w:rPr>
        <w:lastRenderedPageBreak/>
        <w:t xml:space="preserve"> </w:t>
      </w:r>
    </w:p>
    <w:p w14:paraId="1767FFB6" w14:textId="16B6F79B" w:rsidR="00303F4D" w:rsidRDefault="00301B20">
      <w:pPr>
        <w:ind w:firstLine="560"/>
        <w:outlineLvl w:val="3"/>
      </w:pPr>
      <w:bookmarkStart w:id="1" w:name="_Toc126831788"/>
      <w:r>
        <w:rPr>
          <w:rFonts w:ascii="方正仿宋_GBK" w:eastAsia="方正仿宋_GBK" w:hAnsi="方正仿宋_GBK" w:cs="方正仿宋_GBK" w:hint="eastAsia"/>
          <w:color w:val="000000"/>
          <w:sz w:val="28"/>
          <w:lang w:eastAsia="zh-CN"/>
        </w:rPr>
        <w:t>2</w:t>
      </w:r>
      <w:r w:rsidR="00D1468B">
        <w:rPr>
          <w:rFonts w:ascii="方正仿宋_GBK" w:eastAsia="方正仿宋_GBK" w:hAnsi="方正仿宋_GBK" w:cs="方正仿宋_GBK"/>
          <w:color w:val="000000"/>
          <w:sz w:val="28"/>
        </w:rPr>
        <w:t>.</w:t>
      </w:r>
      <w:r w:rsidR="00D1468B">
        <w:rPr>
          <w:rFonts w:ascii="方正仿宋_GBK" w:eastAsia="方正仿宋_GBK" w:hAnsi="方正仿宋_GBK" w:cs="方正仿宋_GBK"/>
          <w:color w:val="000000"/>
          <w:sz w:val="28"/>
        </w:rPr>
        <w:t>科技成果转化网升级维护绩效目标表</w:t>
      </w:r>
      <w:bookmarkEnd w:id="1"/>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1587"/>
        <w:gridCol w:w="1843"/>
        <w:gridCol w:w="1276"/>
        <w:gridCol w:w="1276"/>
      </w:tblGrid>
      <w:tr w:rsidR="001F67E4" w14:paraId="6575163D" w14:textId="77777777" w:rsidTr="001F67E4">
        <w:trPr>
          <w:trHeight w:val="397"/>
          <w:jc w:val="center"/>
        </w:trPr>
        <w:tc>
          <w:tcPr>
            <w:tcW w:w="8589" w:type="dxa"/>
            <w:gridSpan w:val="6"/>
            <w:tcBorders>
              <w:top w:val="single" w:sz="6" w:space="0" w:color="FFFFFF"/>
              <w:left w:val="single" w:sz="6" w:space="0" w:color="FFFFFF"/>
              <w:right w:val="single" w:sz="6" w:space="0" w:color="FFFFFF"/>
            </w:tcBorders>
            <w:vAlign w:val="center"/>
          </w:tcPr>
          <w:p w14:paraId="0BC9B06A" w14:textId="77777777" w:rsidR="00303F4D" w:rsidRDefault="00D1468B">
            <w:pPr>
              <w:pStyle w:val="5"/>
            </w:pPr>
            <w:r>
              <w:t>331201</w:t>
            </w:r>
            <w:r>
              <w:t>天津市科学技术信息研究所</w:t>
            </w:r>
          </w:p>
        </w:tc>
        <w:tc>
          <w:tcPr>
            <w:tcW w:w="1276" w:type="dxa"/>
            <w:tcBorders>
              <w:top w:val="single" w:sz="6" w:space="0" w:color="FFFFFF"/>
              <w:left w:val="single" w:sz="6" w:space="0" w:color="FFFFFF"/>
              <w:right w:val="single" w:sz="6" w:space="0" w:color="FFFFFF"/>
            </w:tcBorders>
            <w:vAlign w:val="center"/>
          </w:tcPr>
          <w:p w14:paraId="060413B7" w14:textId="77777777" w:rsidR="00303F4D" w:rsidRDefault="00D1468B">
            <w:pPr>
              <w:pStyle w:val="4"/>
            </w:pPr>
            <w:r>
              <w:t>单位：万元</w:t>
            </w:r>
          </w:p>
        </w:tc>
      </w:tr>
      <w:tr w:rsidR="001F67E4" w14:paraId="7AB6FB43" w14:textId="77777777" w:rsidTr="001F67E4">
        <w:trPr>
          <w:trHeight w:val="369"/>
          <w:jc w:val="center"/>
        </w:trPr>
        <w:tc>
          <w:tcPr>
            <w:tcW w:w="1276" w:type="dxa"/>
            <w:vAlign w:val="center"/>
          </w:tcPr>
          <w:p w14:paraId="57E31C4B" w14:textId="77777777" w:rsidR="00303F4D" w:rsidRDefault="00D1468B">
            <w:pPr>
              <w:pStyle w:val="10"/>
            </w:pPr>
            <w:r>
              <w:t>项目名称</w:t>
            </w:r>
          </w:p>
        </w:tc>
        <w:tc>
          <w:tcPr>
            <w:tcW w:w="8589" w:type="dxa"/>
            <w:gridSpan w:val="6"/>
            <w:vAlign w:val="center"/>
          </w:tcPr>
          <w:p w14:paraId="3EC145EF" w14:textId="77777777" w:rsidR="00303F4D" w:rsidRDefault="00D1468B">
            <w:pPr>
              <w:pStyle w:val="20"/>
            </w:pPr>
            <w:r>
              <w:t>科技成果转化网升级维护</w:t>
            </w:r>
          </w:p>
        </w:tc>
      </w:tr>
      <w:tr w:rsidR="00303F4D" w14:paraId="6FB6FD3B" w14:textId="77777777">
        <w:trPr>
          <w:trHeight w:val="369"/>
          <w:jc w:val="center"/>
        </w:trPr>
        <w:tc>
          <w:tcPr>
            <w:tcW w:w="1276" w:type="dxa"/>
            <w:vMerge w:val="restart"/>
            <w:vAlign w:val="center"/>
          </w:tcPr>
          <w:p w14:paraId="58D2234A" w14:textId="77777777" w:rsidR="00303F4D" w:rsidRDefault="00D1468B">
            <w:pPr>
              <w:pStyle w:val="10"/>
            </w:pPr>
            <w:r>
              <w:t>预算规模及资金用途</w:t>
            </w:r>
          </w:p>
        </w:tc>
        <w:tc>
          <w:tcPr>
            <w:tcW w:w="1276" w:type="dxa"/>
            <w:vAlign w:val="center"/>
          </w:tcPr>
          <w:p w14:paraId="10A0A1BB" w14:textId="77777777" w:rsidR="00303F4D" w:rsidRDefault="00D1468B">
            <w:pPr>
              <w:pStyle w:val="10"/>
            </w:pPr>
            <w:r>
              <w:t>预算数</w:t>
            </w:r>
          </w:p>
        </w:tc>
        <w:tc>
          <w:tcPr>
            <w:tcW w:w="1332" w:type="dxa"/>
            <w:vAlign w:val="center"/>
          </w:tcPr>
          <w:p w14:paraId="7D694039" w14:textId="77777777" w:rsidR="00303F4D" w:rsidRDefault="00D1468B">
            <w:pPr>
              <w:pStyle w:val="20"/>
            </w:pPr>
            <w:r>
              <w:t>96.00</w:t>
            </w:r>
          </w:p>
        </w:tc>
        <w:tc>
          <w:tcPr>
            <w:tcW w:w="1587" w:type="dxa"/>
            <w:vAlign w:val="center"/>
          </w:tcPr>
          <w:p w14:paraId="49D1BAE0" w14:textId="77777777" w:rsidR="00303F4D" w:rsidRDefault="00D1468B">
            <w:pPr>
              <w:pStyle w:val="10"/>
            </w:pPr>
            <w:r>
              <w:t>其中：财政</w:t>
            </w:r>
            <w:r>
              <w:t xml:space="preserve">    </w:t>
            </w:r>
            <w:r>
              <w:t>资金</w:t>
            </w:r>
          </w:p>
        </w:tc>
        <w:tc>
          <w:tcPr>
            <w:tcW w:w="1843" w:type="dxa"/>
            <w:vAlign w:val="center"/>
          </w:tcPr>
          <w:p w14:paraId="0DFAFA12" w14:textId="77777777" w:rsidR="00303F4D" w:rsidRDefault="00D1468B">
            <w:pPr>
              <w:pStyle w:val="20"/>
            </w:pPr>
            <w:r>
              <w:t>96.00</w:t>
            </w:r>
          </w:p>
        </w:tc>
        <w:tc>
          <w:tcPr>
            <w:tcW w:w="1276" w:type="dxa"/>
            <w:vAlign w:val="center"/>
          </w:tcPr>
          <w:p w14:paraId="70583E15" w14:textId="77777777" w:rsidR="00303F4D" w:rsidRDefault="00D1468B">
            <w:pPr>
              <w:pStyle w:val="10"/>
            </w:pPr>
            <w:r>
              <w:t>其他资金</w:t>
            </w:r>
          </w:p>
        </w:tc>
        <w:tc>
          <w:tcPr>
            <w:tcW w:w="1276" w:type="dxa"/>
            <w:vAlign w:val="center"/>
          </w:tcPr>
          <w:p w14:paraId="045298A7" w14:textId="77777777" w:rsidR="00303F4D" w:rsidRDefault="00D1468B">
            <w:pPr>
              <w:pStyle w:val="20"/>
            </w:pPr>
            <w:r>
              <w:t xml:space="preserve"> </w:t>
            </w:r>
          </w:p>
        </w:tc>
      </w:tr>
      <w:tr w:rsidR="001F67E4" w14:paraId="42267FF4" w14:textId="77777777" w:rsidTr="001F67E4">
        <w:trPr>
          <w:trHeight w:val="369"/>
          <w:jc w:val="center"/>
        </w:trPr>
        <w:tc>
          <w:tcPr>
            <w:tcW w:w="1276" w:type="dxa"/>
            <w:vMerge/>
          </w:tcPr>
          <w:p w14:paraId="5A1DB3F9" w14:textId="77777777" w:rsidR="00303F4D" w:rsidRDefault="00303F4D"/>
        </w:tc>
        <w:tc>
          <w:tcPr>
            <w:tcW w:w="8589" w:type="dxa"/>
            <w:gridSpan w:val="6"/>
            <w:vAlign w:val="center"/>
          </w:tcPr>
          <w:p w14:paraId="408E34E5" w14:textId="77777777" w:rsidR="00303F4D" w:rsidRDefault="00D1468B">
            <w:pPr>
              <w:pStyle w:val="20"/>
            </w:pPr>
            <w:r>
              <w:t>科技成果转化网升级维护支出。</w:t>
            </w:r>
          </w:p>
        </w:tc>
      </w:tr>
      <w:tr w:rsidR="001F67E4" w14:paraId="64CF67C0" w14:textId="77777777" w:rsidTr="001F67E4">
        <w:trPr>
          <w:trHeight w:val="369"/>
          <w:jc w:val="center"/>
        </w:trPr>
        <w:tc>
          <w:tcPr>
            <w:tcW w:w="1276" w:type="dxa"/>
            <w:vAlign w:val="center"/>
          </w:tcPr>
          <w:p w14:paraId="5A0782FD" w14:textId="77777777" w:rsidR="00303F4D" w:rsidRDefault="00D1468B">
            <w:pPr>
              <w:pStyle w:val="10"/>
            </w:pPr>
            <w:r>
              <w:t>绩效目标</w:t>
            </w:r>
          </w:p>
        </w:tc>
        <w:tc>
          <w:tcPr>
            <w:tcW w:w="8589" w:type="dxa"/>
            <w:gridSpan w:val="6"/>
            <w:vAlign w:val="center"/>
          </w:tcPr>
          <w:p w14:paraId="6D390B75" w14:textId="77777777" w:rsidR="00303F4D" w:rsidRDefault="00D1468B">
            <w:pPr>
              <w:pStyle w:val="20"/>
            </w:pPr>
            <w:r>
              <w:t>1.</w:t>
            </w:r>
            <w:r>
              <w:t>在科服网中增加成果转化相关模块。基于科服网系统框架，对标成果网资源建设要求，在科服网中增加成果转化相关模块，完成新系统开发、适配性开发、数据迁移、网站开发、安全部署等工作。</w:t>
            </w:r>
          </w:p>
          <w:p w14:paraId="407988C1" w14:textId="77777777" w:rsidR="00303F4D" w:rsidRDefault="00D1468B">
            <w:pPr>
              <w:pStyle w:val="20"/>
            </w:pPr>
            <w:r>
              <w:t>2.</w:t>
            </w:r>
            <w:r>
              <w:t>开展系统运行维护。主要包括系统运维、服务运维、安全运维三部分，为天津市科技成果供需对接提供安全、稳定、高效的技术支持服务。</w:t>
            </w:r>
          </w:p>
        </w:tc>
      </w:tr>
    </w:tbl>
    <w:p w14:paraId="03CC1994" w14:textId="77777777" w:rsidR="00303F4D" w:rsidRDefault="00D1468B">
      <w:pPr>
        <w:spacing w:line="2" w:lineRule="exact"/>
        <w:jc w:val="center"/>
      </w:pPr>
      <w:r>
        <w:rPr>
          <w:rFonts w:ascii="方正书宋_GBK" w:eastAsia="方正书宋_GBK" w:hAnsi="方正书宋_GBK" w:cs="方正书宋_GBK"/>
          <w:color w:val="000000"/>
          <w:sz w:val="21"/>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3430"/>
        <w:gridCol w:w="2551"/>
      </w:tblGrid>
      <w:tr w:rsidR="001F67E4" w14:paraId="7A5F5CF4" w14:textId="77777777" w:rsidTr="001F67E4">
        <w:trPr>
          <w:trHeight w:val="397"/>
          <w:tblHeader/>
          <w:jc w:val="center"/>
        </w:trPr>
        <w:tc>
          <w:tcPr>
            <w:tcW w:w="1276" w:type="dxa"/>
            <w:vAlign w:val="center"/>
          </w:tcPr>
          <w:p w14:paraId="47FDFAA9" w14:textId="77777777" w:rsidR="00303F4D" w:rsidRDefault="00D1468B">
            <w:pPr>
              <w:pStyle w:val="10"/>
            </w:pPr>
            <w:r>
              <w:t>一级指标</w:t>
            </w:r>
          </w:p>
        </w:tc>
        <w:tc>
          <w:tcPr>
            <w:tcW w:w="1276" w:type="dxa"/>
            <w:vAlign w:val="center"/>
          </w:tcPr>
          <w:p w14:paraId="75861290" w14:textId="77777777" w:rsidR="00303F4D" w:rsidRDefault="00D1468B">
            <w:pPr>
              <w:pStyle w:val="10"/>
            </w:pPr>
            <w:r>
              <w:t>二级指标</w:t>
            </w:r>
          </w:p>
        </w:tc>
        <w:tc>
          <w:tcPr>
            <w:tcW w:w="1332" w:type="dxa"/>
            <w:vAlign w:val="center"/>
          </w:tcPr>
          <w:p w14:paraId="3383111B" w14:textId="77777777" w:rsidR="00303F4D" w:rsidRDefault="00D1468B">
            <w:pPr>
              <w:pStyle w:val="10"/>
            </w:pPr>
            <w:r>
              <w:t>三级指标</w:t>
            </w:r>
          </w:p>
        </w:tc>
        <w:tc>
          <w:tcPr>
            <w:tcW w:w="3430" w:type="dxa"/>
            <w:vAlign w:val="center"/>
          </w:tcPr>
          <w:p w14:paraId="4633F6C6" w14:textId="77777777" w:rsidR="00303F4D" w:rsidRDefault="00D1468B">
            <w:pPr>
              <w:pStyle w:val="10"/>
            </w:pPr>
            <w:r>
              <w:t>绩效指标描述</w:t>
            </w:r>
          </w:p>
        </w:tc>
        <w:tc>
          <w:tcPr>
            <w:tcW w:w="2551" w:type="dxa"/>
            <w:vAlign w:val="center"/>
          </w:tcPr>
          <w:p w14:paraId="5003DFE2" w14:textId="77777777" w:rsidR="00303F4D" w:rsidRDefault="00D1468B">
            <w:pPr>
              <w:pStyle w:val="10"/>
            </w:pPr>
            <w:r>
              <w:t>指标值</w:t>
            </w:r>
          </w:p>
        </w:tc>
      </w:tr>
      <w:tr w:rsidR="001F67E4" w14:paraId="3F443F16" w14:textId="77777777" w:rsidTr="001F67E4">
        <w:trPr>
          <w:trHeight w:val="369"/>
          <w:jc w:val="center"/>
        </w:trPr>
        <w:tc>
          <w:tcPr>
            <w:tcW w:w="1276" w:type="dxa"/>
            <w:vMerge w:val="restart"/>
            <w:vAlign w:val="center"/>
          </w:tcPr>
          <w:p w14:paraId="377DE77D" w14:textId="77777777" w:rsidR="00303F4D" w:rsidRDefault="00D1468B">
            <w:pPr>
              <w:pStyle w:val="30"/>
            </w:pPr>
            <w:r>
              <w:t>产出指标</w:t>
            </w:r>
          </w:p>
        </w:tc>
        <w:tc>
          <w:tcPr>
            <w:tcW w:w="1276" w:type="dxa"/>
            <w:vAlign w:val="center"/>
          </w:tcPr>
          <w:p w14:paraId="74268125" w14:textId="77777777" w:rsidR="00303F4D" w:rsidRDefault="00D1468B">
            <w:pPr>
              <w:pStyle w:val="20"/>
            </w:pPr>
            <w:r>
              <w:t>数量指标</w:t>
            </w:r>
          </w:p>
        </w:tc>
        <w:tc>
          <w:tcPr>
            <w:tcW w:w="1332" w:type="dxa"/>
            <w:vAlign w:val="center"/>
          </w:tcPr>
          <w:p w14:paraId="04356760" w14:textId="77777777" w:rsidR="00303F4D" w:rsidRDefault="00D1468B">
            <w:pPr>
              <w:pStyle w:val="20"/>
            </w:pPr>
            <w:r>
              <w:t>数据迁移备份</w:t>
            </w:r>
          </w:p>
        </w:tc>
        <w:tc>
          <w:tcPr>
            <w:tcW w:w="3430" w:type="dxa"/>
            <w:vAlign w:val="center"/>
          </w:tcPr>
          <w:p w14:paraId="0FCB75F7" w14:textId="77777777" w:rsidR="00303F4D" w:rsidRDefault="00D1468B">
            <w:pPr>
              <w:pStyle w:val="20"/>
            </w:pPr>
            <w:r>
              <w:t>数据迁移备份</w:t>
            </w:r>
          </w:p>
        </w:tc>
        <w:tc>
          <w:tcPr>
            <w:tcW w:w="2551" w:type="dxa"/>
            <w:vAlign w:val="center"/>
          </w:tcPr>
          <w:p w14:paraId="4573AF28" w14:textId="77777777" w:rsidR="00303F4D" w:rsidRDefault="00D1468B">
            <w:pPr>
              <w:pStyle w:val="20"/>
            </w:pPr>
            <w:r>
              <w:t>≥8</w:t>
            </w:r>
            <w:r>
              <w:t>万条</w:t>
            </w:r>
          </w:p>
        </w:tc>
      </w:tr>
      <w:tr w:rsidR="001F67E4" w14:paraId="69C60972" w14:textId="77777777" w:rsidTr="001F67E4">
        <w:trPr>
          <w:trHeight w:val="369"/>
          <w:jc w:val="center"/>
        </w:trPr>
        <w:tc>
          <w:tcPr>
            <w:tcW w:w="1276" w:type="dxa"/>
            <w:vMerge/>
            <w:vAlign w:val="center"/>
          </w:tcPr>
          <w:p w14:paraId="3835138D" w14:textId="77777777" w:rsidR="00303F4D" w:rsidRDefault="00303F4D"/>
        </w:tc>
        <w:tc>
          <w:tcPr>
            <w:tcW w:w="1276" w:type="dxa"/>
            <w:vAlign w:val="center"/>
          </w:tcPr>
          <w:p w14:paraId="673BC98F" w14:textId="77777777" w:rsidR="00303F4D" w:rsidRDefault="00D1468B">
            <w:pPr>
              <w:pStyle w:val="20"/>
            </w:pPr>
            <w:r>
              <w:t>质量指标</w:t>
            </w:r>
          </w:p>
        </w:tc>
        <w:tc>
          <w:tcPr>
            <w:tcW w:w="1332" w:type="dxa"/>
            <w:vAlign w:val="center"/>
          </w:tcPr>
          <w:p w14:paraId="7BB05BC5" w14:textId="77777777" w:rsidR="00303F4D" w:rsidRDefault="00D1468B">
            <w:pPr>
              <w:pStyle w:val="20"/>
            </w:pPr>
            <w:r>
              <w:t>保证系统安全稳定运行，故障排除、数据备份及时率</w:t>
            </w:r>
          </w:p>
        </w:tc>
        <w:tc>
          <w:tcPr>
            <w:tcW w:w="3430" w:type="dxa"/>
            <w:vAlign w:val="center"/>
          </w:tcPr>
          <w:p w14:paraId="37BD9931" w14:textId="77777777" w:rsidR="00303F4D" w:rsidRDefault="00D1468B">
            <w:pPr>
              <w:pStyle w:val="20"/>
            </w:pPr>
            <w:r>
              <w:t>保证系统安全稳定运行，故障排除、数据备份及时率</w:t>
            </w:r>
          </w:p>
        </w:tc>
        <w:tc>
          <w:tcPr>
            <w:tcW w:w="2551" w:type="dxa"/>
            <w:vAlign w:val="center"/>
          </w:tcPr>
          <w:p w14:paraId="52BEF3D7" w14:textId="77777777" w:rsidR="00303F4D" w:rsidRDefault="00D1468B">
            <w:pPr>
              <w:pStyle w:val="20"/>
            </w:pPr>
            <w:r>
              <w:t>≥95</w:t>
            </w:r>
            <w:r>
              <w:t>百分率</w:t>
            </w:r>
          </w:p>
        </w:tc>
      </w:tr>
      <w:tr w:rsidR="001F67E4" w14:paraId="296AB461" w14:textId="77777777" w:rsidTr="001F67E4">
        <w:trPr>
          <w:trHeight w:val="369"/>
          <w:jc w:val="center"/>
        </w:trPr>
        <w:tc>
          <w:tcPr>
            <w:tcW w:w="1276" w:type="dxa"/>
            <w:vMerge/>
            <w:vAlign w:val="center"/>
          </w:tcPr>
          <w:p w14:paraId="6D654962" w14:textId="77777777" w:rsidR="00303F4D" w:rsidRDefault="00303F4D"/>
        </w:tc>
        <w:tc>
          <w:tcPr>
            <w:tcW w:w="1276" w:type="dxa"/>
            <w:vAlign w:val="center"/>
          </w:tcPr>
          <w:p w14:paraId="61BD25D1" w14:textId="77777777" w:rsidR="00303F4D" w:rsidRDefault="00D1468B">
            <w:pPr>
              <w:pStyle w:val="20"/>
            </w:pPr>
            <w:r>
              <w:t>时效指标</w:t>
            </w:r>
          </w:p>
        </w:tc>
        <w:tc>
          <w:tcPr>
            <w:tcW w:w="1332" w:type="dxa"/>
            <w:vAlign w:val="center"/>
          </w:tcPr>
          <w:p w14:paraId="3060AE73" w14:textId="77777777" w:rsidR="00303F4D" w:rsidRDefault="00D1468B">
            <w:pPr>
              <w:pStyle w:val="20"/>
            </w:pPr>
            <w:r>
              <w:t>应急响应</w:t>
            </w:r>
          </w:p>
        </w:tc>
        <w:tc>
          <w:tcPr>
            <w:tcW w:w="3430" w:type="dxa"/>
            <w:vAlign w:val="center"/>
          </w:tcPr>
          <w:p w14:paraId="08113E5C" w14:textId="77777777" w:rsidR="00303F4D" w:rsidRDefault="00D1468B">
            <w:pPr>
              <w:pStyle w:val="20"/>
            </w:pPr>
            <w:r>
              <w:t>应急响应</w:t>
            </w:r>
          </w:p>
        </w:tc>
        <w:tc>
          <w:tcPr>
            <w:tcW w:w="2551" w:type="dxa"/>
            <w:vAlign w:val="center"/>
          </w:tcPr>
          <w:p w14:paraId="326F5B48" w14:textId="77777777" w:rsidR="00303F4D" w:rsidRDefault="00D1468B">
            <w:pPr>
              <w:pStyle w:val="20"/>
            </w:pPr>
            <w:r>
              <w:t>7*24</w:t>
            </w:r>
            <w:r>
              <w:t>小时</w:t>
            </w:r>
          </w:p>
        </w:tc>
      </w:tr>
      <w:tr w:rsidR="001F67E4" w14:paraId="1F12DBB9" w14:textId="77777777" w:rsidTr="001F67E4">
        <w:trPr>
          <w:trHeight w:val="369"/>
          <w:jc w:val="center"/>
        </w:trPr>
        <w:tc>
          <w:tcPr>
            <w:tcW w:w="1276" w:type="dxa"/>
            <w:vMerge/>
            <w:vAlign w:val="center"/>
          </w:tcPr>
          <w:p w14:paraId="7D96BBFC" w14:textId="77777777" w:rsidR="00303F4D" w:rsidRDefault="00303F4D"/>
        </w:tc>
        <w:tc>
          <w:tcPr>
            <w:tcW w:w="1276" w:type="dxa"/>
            <w:vAlign w:val="center"/>
          </w:tcPr>
          <w:p w14:paraId="1AB6AF15" w14:textId="77777777" w:rsidR="00303F4D" w:rsidRDefault="00D1468B">
            <w:pPr>
              <w:pStyle w:val="20"/>
            </w:pPr>
            <w:r>
              <w:t>成本指标</w:t>
            </w:r>
          </w:p>
        </w:tc>
        <w:tc>
          <w:tcPr>
            <w:tcW w:w="1332" w:type="dxa"/>
            <w:vAlign w:val="center"/>
          </w:tcPr>
          <w:p w14:paraId="6D6767E8" w14:textId="77777777" w:rsidR="00303F4D" w:rsidRDefault="00D1468B">
            <w:pPr>
              <w:pStyle w:val="20"/>
            </w:pPr>
            <w:r>
              <w:t>科技成果转化网升级维护支出</w:t>
            </w:r>
          </w:p>
        </w:tc>
        <w:tc>
          <w:tcPr>
            <w:tcW w:w="3430" w:type="dxa"/>
            <w:vAlign w:val="center"/>
          </w:tcPr>
          <w:p w14:paraId="330A20B9" w14:textId="77777777" w:rsidR="00303F4D" w:rsidRDefault="00D1468B">
            <w:pPr>
              <w:pStyle w:val="20"/>
            </w:pPr>
            <w:r>
              <w:t>科技成果转化网升级维护支出</w:t>
            </w:r>
          </w:p>
        </w:tc>
        <w:tc>
          <w:tcPr>
            <w:tcW w:w="2551" w:type="dxa"/>
            <w:vAlign w:val="center"/>
          </w:tcPr>
          <w:p w14:paraId="6B3CA483" w14:textId="77777777" w:rsidR="00303F4D" w:rsidRDefault="00D1468B">
            <w:pPr>
              <w:pStyle w:val="20"/>
            </w:pPr>
            <w:r>
              <w:t>≤96</w:t>
            </w:r>
            <w:r>
              <w:t>万元</w:t>
            </w:r>
          </w:p>
        </w:tc>
      </w:tr>
      <w:tr w:rsidR="001F67E4" w14:paraId="2EB34BA7" w14:textId="77777777" w:rsidTr="001F67E4">
        <w:trPr>
          <w:trHeight w:val="369"/>
          <w:jc w:val="center"/>
        </w:trPr>
        <w:tc>
          <w:tcPr>
            <w:tcW w:w="1276" w:type="dxa"/>
            <w:vAlign w:val="center"/>
          </w:tcPr>
          <w:p w14:paraId="31840CD8" w14:textId="77777777" w:rsidR="00303F4D" w:rsidRDefault="00D1468B">
            <w:pPr>
              <w:pStyle w:val="30"/>
            </w:pPr>
            <w:r>
              <w:t>效益指标</w:t>
            </w:r>
          </w:p>
        </w:tc>
        <w:tc>
          <w:tcPr>
            <w:tcW w:w="1276" w:type="dxa"/>
            <w:vAlign w:val="center"/>
          </w:tcPr>
          <w:p w14:paraId="31ED7CA2" w14:textId="77777777" w:rsidR="00303F4D" w:rsidRDefault="00D1468B">
            <w:pPr>
              <w:pStyle w:val="20"/>
            </w:pPr>
            <w:r>
              <w:t>社会效益指标</w:t>
            </w:r>
          </w:p>
        </w:tc>
        <w:tc>
          <w:tcPr>
            <w:tcW w:w="1332" w:type="dxa"/>
            <w:vAlign w:val="center"/>
          </w:tcPr>
          <w:p w14:paraId="7ED3153C" w14:textId="77777777" w:rsidR="00303F4D" w:rsidRDefault="00D1468B">
            <w:pPr>
              <w:pStyle w:val="20"/>
            </w:pPr>
            <w:r>
              <w:t>促进天津市科技成果转化水平</w:t>
            </w:r>
          </w:p>
        </w:tc>
        <w:tc>
          <w:tcPr>
            <w:tcW w:w="3430" w:type="dxa"/>
            <w:vAlign w:val="center"/>
          </w:tcPr>
          <w:p w14:paraId="02E29C75" w14:textId="77777777" w:rsidR="00303F4D" w:rsidRDefault="00D1468B">
            <w:pPr>
              <w:pStyle w:val="20"/>
            </w:pPr>
            <w:r>
              <w:t>促进天津市科技成果转化水平</w:t>
            </w:r>
          </w:p>
        </w:tc>
        <w:tc>
          <w:tcPr>
            <w:tcW w:w="2551" w:type="dxa"/>
            <w:vAlign w:val="center"/>
          </w:tcPr>
          <w:p w14:paraId="64CF3376" w14:textId="77777777" w:rsidR="00303F4D" w:rsidRDefault="00D1468B">
            <w:pPr>
              <w:pStyle w:val="20"/>
            </w:pPr>
            <w:r>
              <w:t>促进</w:t>
            </w:r>
          </w:p>
        </w:tc>
      </w:tr>
      <w:tr w:rsidR="001F67E4" w14:paraId="5919C9AF" w14:textId="77777777" w:rsidTr="001F67E4">
        <w:trPr>
          <w:trHeight w:val="369"/>
          <w:jc w:val="center"/>
        </w:trPr>
        <w:tc>
          <w:tcPr>
            <w:tcW w:w="1276" w:type="dxa"/>
            <w:vAlign w:val="center"/>
          </w:tcPr>
          <w:p w14:paraId="2F6A1911" w14:textId="77777777" w:rsidR="00303F4D" w:rsidRDefault="00D1468B">
            <w:pPr>
              <w:pStyle w:val="30"/>
            </w:pPr>
            <w:r>
              <w:t>满意度指标</w:t>
            </w:r>
          </w:p>
        </w:tc>
        <w:tc>
          <w:tcPr>
            <w:tcW w:w="1276" w:type="dxa"/>
            <w:vAlign w:val="center"/>
          </w:tcPr>
          <w:p w14:paraId="14505B06" w14:textId="77777777" w:rsidR="00303F4D" w:rsidRDefault="00D1468B">
            <w:pPr>
              <w:pStyle w:val="20"/>
            </w:pPr>
            <w:r>
              <w:t>服务对象满意度指标</w:t>
            </w:r>
          </w:p>
        </w:tc>
        <w:tc>
          <w:tcPr>
            <w:tcW w:w="1332" w:type="dxa"/>
            <w:vAlign w:val="center"/>
          </w:tcPr>
          <w:p w14:paraId="69C0B158" w14:textId="77777777" w:rsidR="00303F4D" w:rsidRDefault="00D1468B">
            <w:pPr>
              <w:pStyle w:val="20"/>
            </w:pPr>
            <w:r>
              <w:t>企业和机构满意度</w:t>
            </w:r>
          </w:p>
        </w:tc>
        <w:tc>
          <w:tcPr>
            <w:tcW w:w="3430" w:type="dxa"/>
            <w:vAlign w:val="center"/>
          </w:tcPr>
          <w:p w14:paraId="206077B4" w14:textId="77777777" w:rsidR="00303F4D" w:rsidRDefault="00D1468B">
            <w:pPr>
              <w:pStyle w:val="20"/>
            </w:pPr>
            <w:r>
              <w:t>企业和机构满意度</w:t>
            </w:r>
          </w:p>
        </w:tc>
        <w:tc>
          <w:tcPr>
            <w:tcW w:w="2551" w:type="dxa"/>
            <w:vAlign w:val="center"/>
          </w:tcPr>
          <w:p w14:paraId="4BC01E67" w14:textId="77777777" w:rsidR="00303F4D" w:rsidRDefault="00D1468B">
            <w:pPr>
              <w:pStyle w:val="20"/>
            </w:pPr>
            <w:r>
              <w:t xml:space="preserve">≥95% </w:t>
            </w:r>
          </w:p>
        </w:tc>
      </w:tr>
    </w:tbl>
    <w:p w14:paraId="4D5B1291" w14:textId="77777777" w:rsidR="00303F4D" w:rsidRDefault="00303F4D">
      <w:pPr>
        <w:sectPr w:rsidR="00303F4D">
          <w:pgSz w:w="11900" w:h="16840"/>
          <w:pgMar w:top="1984" w:right="1304" w:bottom="1134" w:left="1304" w:header="720" w:footer="720" w:gutter="0"/>
          <w:cols w:space="720"/>
        </w:sectPr>
      </w:pPr>
    </w:p>
    <w:p w14:paraId="39E43645" w14:textId="77777777" w:rsidR="00303F4D" w:rsidRDefault="00D1468B">
      <w:pPr>
        <w:jc w:val="center"/>
      </w:pPr>
      <w:r>
        <w:rPr>
          <w:rFonts w:ascii="方正仿宋_GBK" w:eastAsia="方正仿宋_GBK" w:hAnsi="方正仿宋_GBK" w:cs="方正仿宋_GBK"/>
          <w:color w:val="000000"/>
          <w:sz w:val="28"/>
        </w:rPr>
        <w:lastRenderedPageBreak/>
        <w:t xml:space="preserve"> </w:t>
      </w:r>
    </w:p>
    <w:p w14:paraId="0302B6A2" w14:textId="038AC91A" w:rsidR="00303F4D" w:rsidRDefault="00301B20">
      <w:pPr>
        <w:ind w:firstLine="560"/>
        <w:outlineLvl w:val="3"/>
      </w:pPr>
      <w:bookmarkStart w:id="2" w:name="_Toc126831789"/>
      <w:r>
        <w:rPr>
          <w:rFonts w:ascii="方正仿宋_GBK" w:eastAsia="方正仿宋_GBK" w:hAnsi="方正仿宋_GBK" w:cs="方正仿宋_GBK" w:hint="eastAsia"/>
          <w:color w:val="000000"/>
          <w:sz w:val="28"/>
          <w:lang w:eastAsia="zh-CN"/>
        </w:rPr>
        <w:t>3</w:t>
      </w:r>
      <w:r w:rsidR="00D1468B">
        <w:rPr>
          <w:rFonts w:ascii="方正仿宋_GBK" w:eastAsia="方正仿宋_GBK" w:hAnsi="方正仿宋_GBK" w:cs="方正仿宋_GBK"/>
          <w:color w:val="000000"/>
          <w:sz w:val="28"/>
        </w:rPr>
        <w:t>.</w:t>
      </w:r>
      <w:r w:rsidR="00D1468B">
        <w:rPr>
          <w:rFonts w:ascii="方正仿宋_GBK" w:eastAsia="方正仿宋_GBK" w:hAnsi="方正仿宋_GBK" w:cs="方正仿宋_GBK"/>
          <w:color w:val="000000"/>
          <w:sz w:val="28"/>
        </w:rPr>
        <w:t>科技信息资源建设绩效目标表</w:t>
      </w:r>
      <w:bookmarkEnd w:id="2"/>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1587"/>
        <w:gridCol w:w="1843"/>
        <w:gridCol w:w="1276"/>
        <w:gridCol w:w="1276"/>
      </w:tblGrid>
      <w:tr w:rsidR="001F67E4" w14:paraId="351A0A1D" w14:textId="77777777" w:rsidTr="001F67E4">
        <w:trPr>
          <w:trHeight w:val="397"/>
          <w:jc w:val="center"/>
        </w:trPr>
        <w:tc>
          <w:tcPr>
            <w:tcW w:w="8589" w:type="dxa"/>
            <w:gridSpan w:val="6"/>
            <w:tcBorders>
              <w:top w:val="single" w:sz="6" w:space="0" w:color="FFFFFF"/>
              <w:left w:val="single" w:sz="6" w:space="0" w:color="FFFFFF"/>
              <w:right w:val="single" w:sz="6" w:space="0" w:color="FFFFFF"/>
            </w:tcBorders>
            <w:vAlign w:val="center"/>
          </w:tcPr>
          <w:p w14:paraId="1A2515DB" w14:textId="77777777" w:rsidR="00303F4D" w:rsidRDefault="00D1468B">
            <w:pPr>
              <w:pStyle w:val="5"/>
            </w:pPr>
            <w:r>
              <w:t>331201</w:t>
            </w:r>
            <w:r>
              <w:t>天津市科学技术信息研究所</w:t>
            </w:r>
          </w:p>
        </w:tc>
        <w:tc>
          <w:tcPr>
            <w:tcW w:w="1276" w:type="dxa"/>
            <w:tcBorders>
              <w:top w:val="single" w:sz="6" w:space="0" w:color="FFFFFF"/>
              <w:left w:val="single" w:sz="6" w:space="0" w:color="FFFFFF"/>
              <w:right w:val="single" w:sz="6" w:space="0" w:color="FFFFFF"/>
            </w:tcBorders>
            <w:vAlign w:val="center"/>
          </w:tcPr>
          <w:p w14:paraId="061029A3" w14:textId="77777777" w:rsidR="00303F4D" w:rsidRDefault="00D1468B">
            <w:pPr>
              <w:pStyle w:val="4"/>
            </w:pPr>
            <w:r>
              <w:t>单位：万元</w:t>
            </w:r>
          </w:p>
        </w:tc>
      </w:tr>
      <w:tr w:rsidR="001F67E4" w14:paraId="55C04738" w14:textId="77777777" w:rsidTr="001F67E4">
        <w:trPr>
          <w:trHeight w:val="369"/>
          <w:jc w:val="center"/>
        </w:trPr>
        <w:tc>
          <w:tcPr>
            <w:tcW w:w="1276" w:type="dxa"/>
            <w:vAlign w:val="center"/>
          </w:tcPr>
          <w:p w14:paraId="4302C158" w14:textId="77777777" w:rsidR="00303F4D" w:rsidRDefault="00D1468B">
            <w:pPr>
              <w:pStyle w:val="10"/>
            </w:pPr>
            <w:r>
              <w:t>项目名称</w:t>
            </w:r>
          </w:p>
        </w:tc>
        <w:tc>
          <w:tcPr>
            <w:tcW w:w="8589" w:type="dxa"/>
            <w:gridSpan w:val="6"/>
            <w:vAlign w:val="center"/>
          </w:tcPr>
          <w:p w14:paraId="5BC01965" w14:textId="77777777" w:rsidR="00303F4D" w:rsidRDefault="00D1468B">
            <w:pPr>
              <w:pStyle w:val="20"/>
            </w:pPr>
            <w:r>
              <w:t>科技信息资源建设</w:t>
            </w:r>
          </w:p>
        </w:tc>
      </w:tr>
      <w:tr w:rsidR="00303F4D" w14:paraId="770EB1CB" w14:textId="77777777">
        <w:trPr>
          <w:trHeight w:val="369"/>
          <w:jc w:val="center"/>
        </w:trPr>
        <w:tc>
          <w:tcPr>
            <w:tcW w:w="1276" w:type="dxa"/>
            <w:vMerge w:val="restart"/>
            <w:vAlign w:val="center"/>
          </w:tcPr>
          <w:p w14:paraId="4C7902E3" w14:textId="77777777" w:rsidR="00303F4D" w:rsidRDefault="00D1468B">
            <w:pPr>
              <w:pStyle w:val="10"/>
            </w:pPr>
            <w:r>
              <w:t>预算规模及资金用途</w:t>
            </w:r>
          </w:p>
        </w:tc>
        <w:tc>
          <w:tcPr>
            <w:tcW w:w="1276" w:type="dxa"/>
            <w:vAlign w:val="center"/>
          </w:tcPr>
          <w:p w14:paraId="5970AC9C" w14:textId="77777777" w:rsidR="00303F4D" w:rsidRDefault="00D1468B">
            <w:pPr>
              <w:pStyle w:val="10"/>
            </w:pPr>
            <w:r>
              <w:t>预算数</w:t>
            </w:r>
          </w:p>
        </w:tc>
        <w:tc>
          <w:tcPr>
            <w:tcW w:w="1332" w:type="dxa"/>
            <w:vAlign w:val="center"/>
          </w:tcPr>
          <w:p w14:paraId="529AB6F6" w14:textId="77777777" w:rsidR="00303F4D" w:rsidRDefault="00D1468B">
            <w:pPr>
              <w:pStyle w:val="20"/>
            </w:pPr>
            <w:r>
              <w:t>260.00</w:t>
            </w:r>
          </w:p>
        </w:tc>
        <w:tc>
          <w:tcPr>
            <w:tcW w:w="1587" w:type="dxa"/>
            <w:vAlign w:val="center"/>
          </w:tcPr>
          <w:p w14:paraId="1469D07D" w14:textId="77777777" w:rsidR="00303F4D" w:rsidRDefault="00D1468B">
            <w:pPr>
              <w:pStyle w:val="10"/>
            </w:pPr>
            <w:r>
              <w:t>其中：财政</w:t>
            </w:r>
            <w:r>
              <w:t xml:space="preserve">    </w:t>
            </w:r>
            <w:r>
              <w:t>资金</w:t>
            </w:r>
          </w:p>
        </w:tc>
        <w:tc>
          <w:tcPr>
            <w:tcW w:w="1843" w:type="dxa"/>
            <w:vAlign w:val="center"/>
          </w:tcPr>
          <w:p w14:paraId="3A700C13" w14:textId="77777777" w:rsidR="00303F4D" w:rsidRDefault="00D1468B">
            <w:pPr>
              <w:pStyle w:val="20"/>
            </w:pPr>
            <w:r>
              <w:t>260.00</w:t>
            </w:r>
          </w:p>
        </w:tc>
        <w:tc>
          <w:tcPr>
            <w:tcW w:w="1276" w:type="dxa"/>
            <w:vAlign w:val="center"/>
          </w:tcPr>
          <w:p w14:paraId="778C055F" w14:textId="77777777" w:rsidR="00303F4D" w:rsidRDefault="00D1468B">
            <w:pPr>
              <w:pStyle w:val="10"/>
            </w:pPr>
            <w:r>
              <w:t>其他资金</w:t>
            </w:r>
          </w:p>
        </w:tc>
        <w:tc>
          <w:tcPr>
            <w:tcW w:w="1276" w:type="dxa"/>
            <w:vAlign w:val="center"/>
          </w:tcPr>
          <w:p w14:paraId="51B710DC" w14:textId="77777777" w:rsidR="00303F4D" w:rsidRDefault="00D1468B">
            <w:pPr>
              <w:pStyle w:val="20"/>
            </w:pPr>
            <w:r>
              <w:t xml:space="preserve"> </w:t>
            </w:r>
          </w:p>
        </w:tc>
      </w:tr>
      <w:tr w:rsidR="001F67E4" w14:paraId="5E2E20CC" w14:textId="77777777" w:rsidTr="001F67E4">
        <w:trPr>
          <w:trHeight w:val="369"/>
          <w:jc w:val="center"/>
        </w:trPr>
        <w:tc>
          <w:tcPr>
            <w:tcW w:w="1276" w:type="dxa"/>
            <w:vMerge/>
          </w:tcPr>
          <w:p w14:paraId="09C7ABD7" w14:textId="77777777" w:rsidR="00303F4D" w:rsidRDefault="00303F4D"/>
        </w:tc>
        <w:tc>
          <w:tcPr>
            <w:tcW w:w="8589" w:type="dxa"/>
            <w:gridSpan w:val="6"/>
            <w:vAlign w:val="center"/>
          </w:tcPr>
          <w:p w14:paraId="4C180A95" w14:textId="77777777" w:rsidR="00303F4D" w:rsidRDefault="00D1468B">
            <w:pPr>
              <w:pStyle w:val="20"/>
            </w:pPr>
            <w:r>
              <w:t>科技信息资源支出。</w:t>
            </w:r>
          </w:p>
        </w:tc>
      </w:tr>
      <w:tr w:rsidR="001F67E4" w14:paraId="59EAB744" w14:textId="77777777" w:rsidTr="001F67E4">
        <w:trPr>
          <w:trHeight w:val="369"/>
          <w:jc w:val="center"/>
        </w:trPr>
        <w:tc>
          <w:tcPr>
            <w:tcW w:w="1276" w:type="dxa"/>
            <w:vAlign w:val="center"/>
          </w:tcPr>
          <w:p w14:paraId="2AAD123E" w14:textId="77777777" w:rsidR="00303F4D" w:rsidRDefault="00D1468B">
            <w:pPr>
              <w:pStyle w:val="10"/>
            </w:pPr>
            <w:r>
              <w:t>绩效目标</w:t>
            </w:r>
          </w:p>
        </w:tc>
        <w:tc>
          <w:tcPr>
            <w:tcW w:w="8589" w:type="dxa"/>
            <w:gridSpan w:val="6"/>
            <w:vAlign w:val="center"/>
          </w:tcPr>
          <w:p w14:paraId="4CA1B016" w14:textId="77777777" w:rsidR="00303F4D" w:rsidRDefault="00D1468B">
            <w:pPr>
              <w:pStyle w:val="20"/>
            </w:pPr>
            <w:r>
              <w:t>1.</w:t>
            </w:r>
            <w:r>
              <w:t>依托天津科技文献共享平台，不断充实丰富科技文献资源，进一步完善优化科技文献信息资源保障体系，推进科技基础平台建设和共享。</w:t>
            </w:r>
          </w:p>
          <w:p w14:paraId="71ED147B" w14:textId="77777777" w:rsidR="00303F4D" w:rsidRDefault="00D1468B">
            <w:pPr>
              <w:pStyle w:val="20"/>
            </w:pPr>
            <w:r>
              <w:t>2.</w:t>
            </w:r>
            <w:r>
              <w:t>面向天津市科技型企业、高新技术企业、科研院所等创新主体提供科技文献资源保障和服务支撑，服务科技创新活动，提升科技文献资源的使用效率，增强全市科技自主创新能力。</w:t>
            </w:r>
          </w:p>
        </w:tc>
      </w:tr>
    </w:tbl>
    <w:p w14:paraId="1C858A44" w14:textId="77777777" w:rsidR="00303F4D" w:rsidRDefault="00D1468B">
      <w:pPr>
        <w:spacing w:line="2" w:lineRule="exact"/>
        <w:jc w:val="center"/>
      </w:pPr>
      <w:r>
        <w:rPr>
          <w:rFonts w:ascii="方正书宋_GBK" w:eastAsia="方正书宋_GBK" w:hAnsi="方正书宋_GBK" w:cs="方正书宋_GBK"/>
          <w:color w:val="000000"/>
          <w:sz w:val="21"/>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3430"/>
        <w:gridCol w:w="2551"/>
      </w:tblGrid>
      <w:tr w:rsidR="001F67E4" w14:paraId="47E0961B" w14:textId="77777777" w:rsidTr="001F67E4">
        <w:trPr>
          <w:trHeight w:val="397"/>
          <w:tblHeader/>
          <w:jc w:val="center"/>
        </w:trPr>
        <w:tc>
          <w:tcPr>
            <w:tcW w:w="1276" w:type="dxa"/>
            <w:vAlign w:val="center"/>
          </w:tcPr>
          <w:p w14:paraId="4A160F05" w14:textId="77777777" w:rsidR="00303F4D" w:rsidRDefault="00D1468B">
            <w:pPr>
              <w:pStyle w:val="10"/>
            </w:pPr>
            <w:r>
              <w:t>一级指标</w:t>
            </w:r>
          </w:p>
        </w:tc>
        <w:tc>
          <w:tcPr>
            <w:tcW w:w="1276" w:type="dxa"/>
            <w:vAlign w:val="center"/>
          </w:tcPr>
          <w:p w14:paraId="4B4B151F" w14:textId="77777777" w:rsidR="00303F4D" w:rsidRDefault="00D1468B">
            <w:pPr>
              <w:pStyle w:val="10"/>
            </w:pPr>
            <w:r>
              <w:t>二级指标</w:t>
            </w:r>
          </w:p>
        </w:tc>
        <w:tc>
          <w:tcPr>
            <w:tcW w:w="1332" w:type="dxa"/>
            <w:vAlign w:val="center"/>
          </w:tcPr>
          <w:p w14:paraId="1A762C18" w14:textId="77777777" w:rsidR="00303F4D" w:rsidRDefault="00D1468B">
            <w:pPr>
              <w:pStyle w:val="10"/>
            </w:pPr>
            <w:r>
              <w:t>三级指标</w:t>
            </w:r>
          </w:p>
        </w:tc>
        <w:tc>
          <w:tcPr>
            <w:tcW w:w="3430" w:type="dxa"/>
            <w:vAlign w:val="center"/>
          </w:tcPr>
          <w:p w14:paraId="4286426D" w14:textId="77777777" w:rsidR="00303F4D" w:rsidRDefault="00D1468B">
            <w:pPr>
              <w:pStyle w:val="10"/>
            </w:pPr>
            <w:r>
              <w:t>绩效指标描述</w:t>
            </w:r>
          </w:p>
        </w:tc>
        <w:tc>
          <w:tcPr>
            <w:tcW w:w="2551" w:type="dxa"/>
            <w:vAlign w:val="center"/>
          </w:tcPr>
          <w:p w14:paraId="60B04C8D" w14:textId="77777777" w:rsidR="00303F4D" w:rsidRDefault="00D1468B">
            <w:pPr>
              <w:pStyle w:val="10"/>
            </w:pPr>
            <w:r>
              <w:t>指标值</w:t>
            </w:r>
          </w:p>
        </w:tc>
      </w:tr>
      <w:tr w:rsidR="001F67E4" w14:paraId="74E03A40" w14:textId="77777777" w:rsidTr="001F67E4">
        <w:trPr>
          <w:trHeight w:val="369"/>
          <w:jc w:val="center"/>
        </w:trPr>
        <w:tc>
          <w:tcPr>
            <w:tcW w:w="1276" w:type="dxa"/>
            <w:vMerge w:val="restart"/>
            <w:vAlign w:val="center"/>
          </w:tcPr>
          <w:p w14:paraId="0DEB6380" w14:textId="77777777" w:rsidR="00303F4D" w:rsidRDefault="00D1468B">
            <w:pPr>
              <w:pStyle w:val="30"/>
            </w:pPr>
            <w:r>
              <w:t>产出指标</w:t>
            </w:r>
          </w:p>
        </w:tc>
        <w:tc>
          <w:tcPr>
            <w:tcW w:w="1276" w:type="dxa"/>
            <w:vAlign w:val="center"/>
          </w:tcPr>
          <w:p w14:paraId="1A54E93D" w14:textId="77777777" w:rsidR="00303F4D" w:rsidRDefault="00D1468B">
            <w:pPr>
              <w:pStyle w:val="20"/>
            </w:pPr>
            <w:r>
              <w:t>数量指标</w:t>
            </w:r>
          </w:p>
        </w:tc>
        <w:tc>
          <w:tcPr>
            <w:tcW w:w="1332" w:type="dxa"/>
            <w:vAlign w:val="center"/>
          </w:tcPr>
          <w:p w14:paraId="4684846E" w14:textId="77777777" w:rsidR="00303F4D" w:rsidRDefault="00D1468B">
            <w:pPr>
              <w:pStyle w:val="20"/>
            </w:pPr>
            <w:r>
              <w:t>采购科技文献资源数量</w:t>
            </w:r>
          </w:p>
        </w:tc>
        <w:tc>
          <w:tcPr>
            <w:tcW w:w="3430" w:type="dxa"/>
            <w:vAlign w:val="center"/>
          </w:tcPr>
          <w:p w14:paraId="64D93D6F" w14:textId="77777777" w:rsidR="00303F4D" w:rsidRDefault="00D1468B">
            <w:pPr>
              <w:pStyle w:val="20"/>
            </w:pPr>
            <w:r>
              <w:t>采购科技文献资源数量</w:t>
            </w:r>
          </w:p>
        </w:tc>
        <w:tc>
          <w:tcPr>
            <w:tcW w:w="2551" w:type="dxa"/>
            <w:vAlign w:val="center"/>
          </w:tcPr>
          <w:p w14:paraId="6D7C97DE" w14:textId="77777777" w:rsidR="00303F4D" w:rsidRDefault="00D1468B">
            <w:pPr>
              <w:pStyle w:val="20"/>
            </w:pPr>
            <w:r>
              <w:t>≥20</w:t>
            </w:r>
            <w:r>
              <w:t>种</w:t>
            </w:r>
          </w:p>
        </w:tc>
      </w:tr>
      <w:tr w:rsidR="001F67E4" w14:paraId="1B31DD26" w14:textId="77777777" w:rsidTr="001F67E4">
        <w:trPr>
          <w:trHeight w:val="369"/>
          <w:jc w:val="center"/>
        </w:trPr>
        <w:tc>
          <w:tcPr>
            <w:tcW w:w="1276" w:type="dxa"/>
            <w:vMerge/>
            <w:vAlign w:val="center"/>
          </w:tcPr>
          <w:p w14:paraId="59279419" w14:textId="77777777" w:rsidR="00303F4D" w:rsidRDefault="00303F4D"/>
        </w:tc>
        <w:tc>
          <w:tcPr>
            <w:tcW w:w="1276" w:type="dxa"/>
            <w:vAlign w:val="center"/>
          </w:tcPr>
          <w:p w14:paraId="5E695DD2" w14:textId="77777777" w:rsidR="00303F4D" w:rsidRDefault="00D1468B">
            <w:pPr>
              <w:pStyle w:val="20"/>
            </w:pPr>
            <w:r>
              <w:t>数量指标</w:t>
            </w:r>
          </w:p>
        </w:tc>
        <w:tc>
          <w:tcPr>
            <w:tcW w:w="1332" w:type="dxa"/>
            <w:vAlign w:val="center"/>
          </w:tcPr>
          <w:p w14:paraId="0B4119DC" w14:textId="77777777" w:rsidR="00303F4D" w:rsidRDefault="00D1468B">
            <w:pPr>
              <w:pStyle w:val="20"/>
            </w:pPr>
            <w:r>
              <w:t>组织开展线上线下服务对接活动数量</w:t>
            </w:r>
          </w:p>
        </w:tc>
        <w:tc>
          <w:tcPr>
            <w:tcW w:w="3430" w:type="dxa"/>
            <w:vAlign w:val="center"/>
          </w:tcPr>
          <w:p w14:paraId="5B89B4DB" w14:textId="77777777" w:rsidR="00303F4D" w:rsidRDefault="00D1468B">
            <w:pPr>
              <w:pStyle w:val="20"/>
            </w:pPr>
            <w:r>
              <w:t>组织开展线上线下服务对接活动数量</w:t>
            </w:r>
          </w:p>
        </w:tc>
        <w:tc>
          <w:tcPr>
            <w:tcW w:w="2551" w:type="dxa"/>
            <w:vAlign w:val="center"/>
          </w:tcPr>
          <w:p w14:paraId="1BC637CD" w14:textId="77777777" w:rsidR="00303F4D" w:rsidRDefault="00D1468B">
            <w:pPr>
              <w:pStyle w:val="20"/>
            </w:pPr>
            <w:r>
              <w:t>≥3</w:t>
            </w:r>
            <w:r>
              <w:t>场</w:t>
            </w:r>
          </w:p>
        </w:tc>
      </w:tr>
      <w:tr w:rsidR="001F67E4" w14:paraId="7F9CF464" w14:textId="77777777" w:rsidTr="001F67E4">
        <w:trPr>
          <w:trHeight w:val="369"/>
          <w:jc w:val="center"/>
        </w:trPr>
        <w:tc>
          <w:tcPr>
            <w:tcW w:w="1276" w:type="dxa"/>
            <w:vMerge/>
            <w:vAlign w:val="center"/>
          </w:tcPr>
          <w:p w14:paraId="62FDBBD7" w14:textId="77777777" w:rsidR="00303F4D" w:rsidRDefault="00303F4D"/>
        </w:tc>
        <w:tc>
          <w:tcPr>
            <w:tcW w:w="1276" w:type="dxa"/>
            <w:vAlign w:val="center"/>
          </w:tcPr>
          <w:p w14:paraId="3B1C1A6C" w14:textId="77777777" w:rsidR="00303F4D" w:rsidRDefault="00D1468B">
            <w:pPr>
              <w:pStyle w:val="20"/>
            </w:pPr>
            <w:r>
              <w:t>质量指标</w:t>
            </w:r>
          </w:p>
        </w:tc>
        <w:tc>
          <w:tcPr>
            <w:tcW w:w="1332" w:type="dxa"/>
            <w:vAlign w:val="center"/>
          </w:tcPr>
          <w:p w14:paraId="402E699E" w14:textId="77777777" w:rsidR="00303F4D" w:rsidRDefault="00D1468B">
            <w:pPr>
              <w:pStyle w:val="20"/>
            </w:pPr>
            <w:r>
              <w:t>国内基础科技文献资源采购覆盖率</w:t>
            </w:r>
          </w:p>
        </w:tc>
        <w:tc>
          <w:tcPr>
            <w:tcW w:w="3430" w:type="dxa"/>
            <w:vAlign w:val="center"/>
          </w:tcPr>
          <w:p w14:paraId="4F9697B5" w14:textId="77777777" w:rsidR="00303F4D" w:rsidRDefault="00D1468B">
            <w:pPr>
              <w:pStyle w:val="20"/>
            </w:pPr>
            <w:r>
              <w:t>国内基础科技文献资源采购覆盖率</w:t>
            </w:r>
          </w:p>
        </w:tc>
        <w:tc>
          <w:tcPr>
            <w:tcW w:w="2551" w:type="dxa"/>
            <w:vAlign w:val="center"/>
          </w:tcPr>
          <w:p w14:paraId="3B707BBA" w14:textId="77777777" w:rsidR="00303F4D" w:rsidRDefault="00D1468B">
            <w:pPr>
              <w:pStyle w:val="20"/>
            </w:pPr>
            <w:r>
              <w:t>≥60%</w:t>
            </w:r>
          </w:p>
        </w:tc>
      </w:tr>
      <w:tr w:rsidR="001F67E4" w14:paraId="41FBC174" w14:textId="77777777" w:rsidTr="001F67E4">
        <w:trPr>
          <w:trHeight w:val="369"/>
          <w:jc w:val="center"/>
        </w:trPr>
        <w:tc>
          <w:tcPr>
            <w:tcW w:w="1276" w:type="dxa"/>
            <w:vMerge/>
            <w:vAlign w:val="center"/>
          </w:tcPr>
          <w:p w14:paraId="4358991D" w14:textId="77777777" w:rsidR="00303F4D" w:rsidRDefault="00303F4D"/>
        </w:tc>
        <w:tc>
          <w:tcPr>
            <w:tcW w:w="1276" w:type="dxa"/>
            <w:vAlign w:val="center"/>
          </w:tcPr>
          <w:p w14:paraId="38F6BFE2" w14:textId="77777777" w:rsidR="00303F4D" w:rsidRDefault="00D1468B">
            <w:pPr>
              <w:pStyle w:val="20"/>
            </w:pPr>
            <w:r>
              <w:t>时效指标</w:t>
            </w:r>
          </w:p>
        </w:tc>
        <w:tc>
          <w:tcPr>
            <w:tcW w:w="1332" w:type="dxa"/>
            <w:vAlign w:val="center"/>
          </w:tcPr>
          <w:p w14:paraId="6D2C0C7A" w14:textId="77777777" w:rsidR="00303F4D" w:rsidRDefault="00D1468B">
            <w:pPr>
              <w:pStyle w:val="20"/>
            </w:pPr>
            <w:r>
              <w:t>完成科技文献资源采购时间</w:t>
            </w:r>
          </w:p>
        </w:tc>
        <w:tc>
          <w:tcPr>
            <w:tcW w:w="3430" w:type="dxa"/>
            <w:vAlign w:val="center"/>
          </w:tcPr>
          <w:p w14:paraId="4DE79A2F" w14:textId="77777777" w:rsidR="00303F4D" w:rsidRDefault="00D1468B">
            <w:pPr>
              <w:pStyle w:val="20"/>
            </w:pPr>
            <w:r>
              <w:t>完成科技文献资源采购时间</w:t>
            </w:r>
          </w:p>
        </w:tc>
        <w:tc>
          <w:tcPr>
            <w:tcW w:w="2551" w:type="dxa"/>
            <w:vAlign w:val="center"/>
          </w:tcPr>
          <w:p w14:paraId="7133730B" w14:textId="77777777" w:rsidR="00303F4D" w:rsidRDefault="00D1468B">
            <w:pPr>
              <w:pStyle w:val="20"/>
            </w:pPr>
            <w:r>
              <w:t>2023</w:t>
            </w:r>
            <w:r>
              <w:t>年</w:t>
            </w:r>
            <w:r>
              <w:t>12</w:t>
            </w:r>
            <w:r>
              <w:t>月底前</w:t>
            </w:r>
          </w:p>
        </w:tc>
      </w:tr>
      <w:tr w:rsidR="001F67E4" w14:paraId="3E8F98B7" w14:textId="77777777" w:rsidTr="001F67E4">
        <w:trPr>
          <w:trHeight w:val="369"/>
          <w:jc w:val="center"/>
        </w:trPr>
        <w:tc>
          <w:tcPr>
            <w:tcW w:w="1276" w:type="dxa"/>
            <w:vMerge/>
            <w:vAlign w:val="center"/>
          </w:tcPr>
          <w:p w14:paraId="72395335" w14:textId="77777777" w:rsidR="00303F4D" w:rsidRDefault="00303F4D"/>
        </w:tc>
        <w:tc>
          <w:tcPr>
            <w:tcW w:w="1276" w:type="dxa"/>
            <w:vAlign w:val="center"/>
          </w:tcPr>
          <w:p w14:paraId="1C3A10D1" w14:textId="77777777" w:rsidR="00303F4D" w:rsidRDefault="00D1468B">
            <w:pPr>
              <w:pStyle w:val="20"/>
            </w:pPr>
            <w:r>
              <w:t>成本指标</w:t>
            </w:r>
          </w:p>
        </w:tc>
        <w:tc>
          <w:tcPr>
            <w:tcW w:w="1332" w:type="dxa"/>
            <w:vAlign w:val="center"/>
          </w:tcPr>
          <w:p w14:paraId="7AA3DF70" w14:textId="77777777" w:rsidR="00303F4D" w:rsidRDefault="00D1468B">
            <w:pPr>
              <w:pStyle w:val="20"/>
            </w:pPr>
            <w:r>
              <w:t>科技信息资源支出费用标准</w:t>
            </w:r>
          </w:p>
        </w:tc>
        <w:tc>
          <w:tcPr>
            <w:tcW w:w="3430" w:type="dxa"/>
            <w:vAlign w:val="center"/>
          </w:tcPr>
          <w:p w14:paraId="7BBFD0C2" w14:textId="77777777" w:rsidR="00303F4D" w:rsidRDefault="00D1468B">
            <w:pPr>
              <w:pStyle w:val="20"/>
            </w:pPr>
            <w:r>
              <w:t>科技信息资源支出费用标准</w:t>
            </w:r>
          </w:p>
        </w:tc>
        <w:tc>
          <w:tcPr>
            <w:tcW w:w="2551" w:type="dxa"/>
            <w:vAlign w:val="center"/>
          </w:tcPr>
          <w:p w14:paraId="2BEFD9DC" w14:textId="77777777" w:rsidR="00303F4D" w:rsidRDefault="00D1468B">
            <w:pPr>
              <w:pStyle w:val="20"/>
            </w:pPr>
            <w:r>
              <w:t>≤260</w:t>
            </w:r>
            <w:r>
              <w:t>万元</w:t>
            </w:r>
          </w:p>
        </w:tc>
      </w:tr>
      <w:tr w:rsidR="001F67E4" w14:paraId="20C9A675" w14:textId="77777777" w:rsidTr="001F67E4">
        <w:trPr>
          <w:trHeight w:val="369"/>
          <w:jc w:val="center"/>
        </w:trPr>
        <w:tc>
          <w:tcPr>
            <w:tcW w:w="1276" w:type="dxa"/>
            <w:vAlign w:val="center"/>
          </w:tcPr>
          <w:p w14:paraId="25E27435" w14:textId="77777777" w:rsidR="00303F4D" w:rsidRDefault="00D1468B">
            <w:pPr>
              <w:pStyle w:val="30"/>
            </w:pPr>
            <w:r>
              <w:t>效益指标</w:t>
            </w:r>
          </w:p>
        </w:tc>
        <w:tc>
          <w:tcPr>
            <w:tcW w:w="1276" w:type="dxa"/>
            <w:vAlign w:val="center"/>
          </w:tcPr>
          <w:p w14:paraId="7B90D2EB" w14:textId="77777777" w:rsidR="00303F4D" w:rsidRDefault="00D1468B">
            <w:pPr>
              <w:pStyle w:val="20"/>
            </w:pPr>
            <w:r>
              <w:t>社会效益指标</w:t>
            </w:r>
          </w:p>
        </w:tc>
        <w:tc>
          <w:tcPr>
            <w:tcW w:w="1332" w:type="dxa"/>
            <w:vAlign w:val="center"/>
          </w:tcPr>
          <w:p w14:paraId="7DF86E04" w14:textId="77777777" w:rsidR="00303F4D" w:rsidRDefault="00D1468B">
            <w:pPr>
              <w:pStyle w:val="20"/>
            </w:pPr>
            <w:r>
              <w:t>提高创新主体使用科技文献资源的能力和水平</w:t>
            </w:r>
          </w:p>
        </w:tc>
        <w:tc>
          <w:tcPr>
            <w:tcW w:w="3430" w:type="dxa"/>
            <w:vAlign w:val="center"/>
          </w:tcPr>
          <w:p w14:paraId="3EA177FA" w14:textId="77777777" w:rsidR="00303F4D" w:rsidRDefault="00D1468B">
            <w:pPr>
              <w:pStyle w:val="20"/>
            </w:pPr>
            <w:r>
              <w:t>提高创新主体使用科技文献资源的能力和水平，为全市科技创新活动提供文献资源保障和服务支撑。</w:t>
            </w:r>
          </w:p>
        </w:tc>
        <w:tc>
          <w:tcPr>
            <w:tcW w:w="2551" w:type="dxa"/>
            <w:vAlign w:val="center"/>
          </w:tcPr>
          <w:p w14:paraId="212D8A34" w14:textId="77777777" w:rsidR="00303F4D" w:rsidRDefault="00D1468B">
            <w:pPr>
              <w:pStyle w:val="20"/>
            </w:pPr>
            <w:r>
              <w:t>提高</w:t>
            </w:r>
          </w:p>
        </w:tc>
      </w:tr>
      <w:tr w:rsidR="001F67E4" w14:paraId="354EE26A" w14:textId="77777777" w:rsidTr="001F67E4">
        <w:trPr>
          <w:trHeight w:val="369"/>
          <w:jc w:val="center"/>
        </w:trPr>
        <w:tc>
          <w:tcPr>
            <w:tcW w:w="1276" w:type="dxa"/>
            <w:vAlign w:val="center"/>
          </w:tcPr>
          <w:p w14:paraId="73039478" w14:textId="77777777" w:rsidR="00303F4D" w:rsidRDefault="00D1468B">
            <w:pPr>
              <w:pStyle w:val="30"/>
            </w:pPr>
            <w:r>
              <w:t>满意度指标</w:t>
            </w:r>
          </w:p>
        </w:tc>
        <w:tc>
          <w:tcPr>
            <w:tcW w:w="1276" w:type="dxa"/>
            <w:vAlign w:val="center"/>
          </w:tcPr>
          <w:p w14:paraId="6B63A1BF" w14:textId="77777777" w:rsidR="00303F4D" w:rsidRDefault="00D1468B">
            <w:pPr>
              <w:pStyle w:val="20"/>
            </w:pPr>
            <w:r>
              <w:t>服务对象满意度指标</w:t>
            </w:r>
          </w:p>
        </w:tc>
        <w:tc>
          <w:tcPr>
            <w:tcW w:w="1332" w:type="dxa"/>
            <w:vAlign w:val="center"/>
          </w:tcPr>
          <w:p w14:paraId="68411ACA" w14:textId="77777777" w:rsidR="00303F4D" w:rsidRDefault="00D1468B">
            <w:pPr>
              <w:pStyle w:val="20"/>
            </w:pPr>
            <w:r>
              <w:t>平台用户满意度</w:t>
            </w:r>
          </w:p>
        </w:tc>
        <w:tc>
          <w:tcPr>
            <w:tcW w:w="3430" w:type="dxa"/>
            <w:vAlign w:val="center"/>
          </w:tcPr>
          <w:p w14:paraId="24ADA1B5" w14:textId="77777777" w:rsidR="00303F4D" w:rsidRDefault="00D1468B">
            <w:pPr>
              <w:pStyle w:val="20"/>
            </w:pPr>
            <w:r>
              <w:t>平台用户满意度</w:t>
            </w:r>
          </w:p>
        </w:tc>
        <w:tc>
          <w:tcPr>
            <w:tcW w:w="2551" w:type="dxa"/>
            <w:vAlign w:val="center"/>
          </w:tcPr>
          <w:p w14:paraId="015CA794" w14:textId="77777777" w:rsidR="00303F4D" w:rsidRDefault="00D1468B">
            <w:pPr>
              <w:pStyle w:val="20"/>
            </w:pPr>
            <w:r>
              <w:t>≥95%</w:t>
            </w:r>
          </w:p>
        </w:tc>
      </w:tr>
    </w:tbl>
    <w:p w14:paraId="2E50CDA8" w14:textId="77777777" w:rsidR="00303F4D" w:rsidRDefault="00303F4D">
      <w:pPr>
        <w:sectPr w:rsidR="00303F4D">
          <w:pgSz w:w="11900" w:h="16840"/>
          <w:pgMar w:top="1984" w:right="1304" w:bottom="1134" w:left="1304" w:header="720" w:footer="720" w:gutter="0"/>
          <w:cols w:space="720"/>
        </w:sectPr>
      </w:pPr>
    </w:p>
    <w:p w14:paraId="6CEE7501" w14:textId="77777777" w:rsidR="00303F4D" w:rsidRDefault="00D1468B">
      <w:pPr>
        <w:jc w:val="center"/>
      </w:pPr>
      <w:r>
        <w:rPr>
          <w:rFonts w:ascii="方正仿宋_GBK" w:eastAsia="方正仿宋_GBK" w:hAnsi="方正仿宋_GBK" w:cs="方正仿宋_GBK"/>
          <w:color w:val="000000"/>
          <w:sz w:val="28"/>
        </w:rPr>
        <w:lastRenderedPageBreak/>
        <w:t xml:space="preserve"> </w:t>
      </w:r>
    </w:p>
    <w:p w14:paraId="130B9270" w14:textId="1EC4DA25" w:rsidR="00303F4D" w:rsidRDefault="00301B20">
      <w:pPr>
        <w:ind w:firstLine="560"/>
        <w:outlineLvl w:val="3"/>
      </w:pPr>
      <w:bookmarkStart w:id="3" w:name="_Toc126831790"/>
      <w:r>
        <w:rPr>
          <w:rFonts w:ascii="方正仿宋_GBK" w:eastAsia="方正仿宋_GBK" w:hAnsi="方正仿宋_GBK" w:cs="方正仿宋_GBK" w:hint="eastAsia"/>
          <w:color w:val="000000"/>
          <w:sz w:val="28"/>
          <w:lang w:eastAsia="zh-CN"/>
        </w:rPr>
        <w:t>4</w:t>
      </w:r>
      <w:r w:rsidR="00D1468B">
        <w:rPr>
          <w:rFonts w:ascii="方正仿宋_GBK" w:eastAsia="方正仿宋_GBK" w:hAnsi="方正仿宋_GBK" w:cs="方正仿宋_GBK"/>
          <w:color w:val="000000"/>
          <w:sz w:val="28"/>
        </w:rPr>
        <w:t>.</w:t>
      </w:r>
      <w:r w:rsidR="00D1468B">
        <w:rPr>
          <w:rFonts w:ascii="方正仿宋_GBK" w:eastAsia="方正仿宋_GBK" w:hAnsi="方正仿宋_GBK" w:cs="方正仿宋_GBK"/>
          <w:color w:val="000000"/>
          <w:sz w:val="28"/>
        </w:rPr>
        <w:t>市科技局网络安全和网络科技环境运维绩效目标表</w:t>
      </w:r>
      <w:bookmarkEnd w:id="3"/>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1587"/>
        <w:gridCol w:w="1843"/>
        <w:gridCol w:w="1276"/>
        <w:gridCol w:w="1276"/>
      </w:tblGrid>
      <w:tr w:rsidR="001F67E4" w14:paraId="02E5088E" w14:textId="77777777" w:rsidTr="001F67E4">
        <w:trPr>
          <w:trHeight w:val="397"/>
          <w:jc w:val="center"/>
        </w:trPr>
        <w:tc>
          <w:tcPr>
            <w:tcW w:w="8589" w:type="dxa"/>
            <w:gridSpan w:val="6"/>
            <w:tcBorders>
              <w:top w:val="single" w:sz="6" w:space="0" w:color="FFFFFF"/>
              <w:left w:val="single" w:sz="6" w:space="0" w:color="FFFFFF"/>
              <w:right w:val="single" w:sz="6" w:space="0" w:color="FFFFFF"/>
            </w:tcBorders>
            <w:vAlign w:val="center"/>
          </w:tcPr>
          <w:p w14:paraId="3DFD9BE5" w14:textId="77777777" w:rsidR="00303F4D" w:rsidRDefault="00D1468B">
            <w:pPr>
              <w:pStyle w:val="5"/>
            </w:pPr>
            <w:r>
              <w:t>331201</w:t>
            </w:r>
            <w:r>
              <w:t>天津市科学技术信息研究所</w:t>
            </w:r>
          </w:p>
        </w:tc>
        <w:tc>
          <w:tcPr>
            <w:tcW w:w="1276" w:type="dxa"/>
            <w:tcBorders>
              <w:top w:val="single" w:sz="6" w:space="0" w:color="FFFFFF"/>
              <w:left w:val="single" w:sz="6" w:space="0" w:color="FFFFFF"/>
              <w:right w:val="single" w:sz="6" w:space="0" w:color="FFFFFF"/>
            </w:tcBorders>
            <w:vAlign w:val="center"/>
          </w:tcPr>
          <w:p w14:paraId="4FEAEF24" w14:textId="77777777" w:rsidR="00303F4D" w:rsidRDefault="00D1468B">
            <w:pPr>
              <w:pStyle w:val="4"/>
            </w:pPr>
            <w:r>
              <w:t>单位：万元</w:t>
            </w:r>
          </w:p>
        </w:tc>
      </w:tr>
      <w:tr w:rsidR="001F67E4" w14:paraId="24326FC4" w14:textId="77777777" w:rsidTr="001F67E4">
        <w:trPr>
          <w:trHeight w:val="369"/>
          <w:jc w:val="center"/>
        </w:trPr>
        <w:tc>
          <w:tcPr>
            <w:tcW w:w="1276" w:type="dxa"/>
            <w:vAlign w:val="center"/>
          </w:tcPr>
          <w:p w14:paraId="2785E636" w14:textId="77777777" w:rsidR="00303F4D" w:rsidRDefault="00D1468B">
            <w:pPr>
              <w:pStyle w:val="10"/>
            </w:pPr>
            <w:r>
              <w:t>项目名称</w:t>
            </w:r>
          </w:p>
        </w:tc>
        <w:tc>
          <w:tcPr>
            <w:tcW w:w="8589" w:type="dxa"/>
            <w:gridSpan w:val="6"/>
            <w:vAlign w:val="center"/>
          </w:tcPr>
          <w:p w14:paraId="56DD690E" w14:textId="77777777" w:rsidR="00303F4D" w:rsidRDefault="00D1468B">
            <w:pPr>
              <w:pStyle w:val="20"/>
            </w:pPr>
            <w:r>
              <w:t>市科技局网络安全和网络科技环境运维</w:t>
            </w:r>
          </w:p>
        </w:tc>
      </w:tr>
      <w:tr w:rsidR="00303F4D" w14:paraId="7E47C4C0" w14:textId="77777777">
        <w:trPr>
          <w:trHeight w:val="369"/>
          <w:jc w:val="center"/>
        </w:trPr>
        <w:tc>
          <w:tcPr>
            <w:tcW w:w="1276" w:type="dxa"/>
            <w:vMerge w:val="restart"/>
            <w:vAlign w:val="center"/>
          </w:tcPr>
          <w:p w14:paraId="3DF67334" w14:textId="77777777" w:rsidR="00303F4D" w:rsidRDefault="00D1468B">
            <w:pPr>
              <w:pStyle w:val="10"/>
            </w:pPr>
            <w:r>
              <w:t>预算规模及资金用途</w:t>
            </w:r>
          </w:p>
        </w:tc>
        <w:tc>
          <w:tcPr>
            <w:tcW w:w="1276" w:type="dxa"/>
            <w:vAlign w:val="center"/>
          </w:tcPr>
          <w:p w14:paraId="32AE6E8A" w14:textId="77777777" w:rsidR="00303F4D" w:rsidRDefault="00D1468B">
            <w:pPr>
              <w:pStyle w:val="10"/>
            </w:pPr>
            <w:r>
              <w:t>预算数</w:t>
            </w:r>
          </w:p>
        </w:tc>
        <w:tc>
          <w:tcPr>
            <w:tcW w:w="1332" w:type="dxa"/>
            <w:vAlign w:val="center"/>
          </w:tcPr>
          <w:p w14:paraId="68D381CA" w14:textId="77777777" w:rsidR="00303F4D" w:rsidRDefault="00D1468B">
            <w:pPr>
              <w:pStyle w:val="20"/>
            </w:pPr>
            <w:r>
              <w:t>243.00</w:t>
            </w:r>
          </w:p>
        </w:tc>
        <w:tc>
          <w:tcPr>
            <w:tcW w:w="1587" w:type="dxa"/>
            <w:vAlign w:val="center"/>
          </w:tcPr>
          <w:p w14:paraId="15272489" w14:textId="77777777" w:rsidR="00303F4D" w:rsidRDefault="00D1468B">
            <w:pPr>
              <w:pStyle w:val="10"/>
            </w:pPr>
            <w:r>
              <w:t>其中：财政</w:t>
            </w:r>
            <w:r>
              <w:t xml:space="preserve">    </w:t>
            </w:r>
            <w:r>
              <w:t>资金</w:t>
            </w:r>
          </w:p>
        </w:tc>
        <w:tc>
          <w:tcPr>
            <w:tcW w:w="1843" w:type="dxa"/>
            <w:vAlign w:val="center"/>
          </w:tcPr>
          <w:p w14:paraId="19B162CE" w14:textId="77777777" w:rsidR="00303F4D" w:rsidRDefault="00D1468B">
            <w:pPr>
              <w:pStyle w:val="20"/>
            </w:pPr>
            <w:r>
              <w:t>243.00</w:t>
            </w:r>
          </w:p>
        </w:tc>
        <w:tc>
          <w:tcPr>
            <w:tcW w:w="1276" w:type="dxa"/>
            <w:vAlign w:val="center"/>
          </w:tcPr>
          <w:p w14:paraId="452833CE" w14:textId="77777777" w:rsidR="00303F4D" w:rsidRDefault="00D1468B">
            <w:pPr>
              <w:pStyle w:val="10"/>
            </w:pPr>
            <w:r>
              <w:t>其他资金</w:t>
            </w:r>
          </w:p>
        </w:tc>
        <w:tc>
          <w:tcPr>
            <w:tcW w:w="1276" w:type="dxa"/>
            <w:vAlign w:val="center"/>
          </w:tcPr>
          <w:p w14:paraId="32583DCE" w14:textId="77777777" w:rsidR="00303F4D" w:rsidRDefault="00D1468B">
            <w:pPr>
              <w:pStyle w:val="20"/>
            </w:pPr>
            <w:r>
              <w:t xml:space="preserve"> </w:t>
            </w:r>
          </w:p>
        </w:tc>
      </w:tr>
      <w:tr w:rsidR="001F67E4" w14:paraId="2BBC2C6A" w14:textId="77777777" w:rsidTr="001F67E4">
        <w:trPr>
          <w:trHeight w:val="369"/>
          <w:jc w:val="center"/>
        </w:trPr>
        <w:tc>
          <w:tcPr>
            <w:tcW w:w="1276" w:type="dxa"/>
            <w:vMerge/>
          </w:tcPr>
          <w:p w14:paraId="2253ED71" w14:textId="77777777" w:rsidR="00303F4D" w:rsidRDefault="00303F4D"/>
        </w:tc>
        <w:tc>
          <w:tcPr>
            <w:tcW w:w="8589" w:type="dxa"/>
            <w:gridSpan w:val="6"/>
            <w:vAlign w:val="center"/>
          </w:tcPr>
          <w:p w14:paraId="08C8CCEA" w14:textId="77777777" w:rsidR="00303F4D" w:rsidRDefault="00D1468B">
            <w:pPr>
              <w:pStyle w:val="20"/>
            </w:pPr>
            <w:r>
              <w:t>用于市科技局网络安全及网络科技环境运维支出</w:t>
            </w:r>
          </w:p>
        </w:tc>
      </w:tr>
      <w:tr w:rsidR="001F67E4" w14:paraId="28ED799A" w14:textId="77777777" w:rsidTr="001F67E4">
        <w:trPr>
          <w:trHeight w:val="369"/>
          <w:jc w:val="center"/>
        </w:trPr>
        <w:tc>
          <w:tcPr>
            <w:tcW w:w="1276" w:type="dxa"/>
            <w:vAlign w:val="center"/>
          </w:tcPr>
          <w:p w14:paraId="6D00AE61" w14:textId="77777777" w:rsidR="00303F4D" w:rsidRDefault="00D1468B">
            <w:pPr>
              <w:pStyle w:val="10"/>
            </w:pPr>
            <w:r>
              <w:t>绩效目标</w:t>
            </w:r>
          </w:p>
        </w:tc>
        <w:tc>
          <w:tcPr>
            <w:tcW w:w="8589" w:type="dxa"/>
            <w:gridSpan w:val="6"/>
            <w:vAlign w:val="center"/>
          </w:tcPr>
          <w:p w14:paraId="4E2EB134" w14:textId="77777777" w:rsidR="00303F4D" w:rsidRDefault="00D1468B">
            <w:pPr>
              <w:pStyle w:val="20"/>
            </w:pPr>
            <w:r>
              <w:t xml:space="preserve">1. </w:t>
            </w:r>
            <w:r>
              <w:t>支撑保障市科技局网络信息安全。</w:t>
            </w:r>
          </w:p>
        </w:tc>
      </w:tr>
    </w:tbl>
    <w:p w14:paraId="395EE389" w14:textId="77777777" w:rsidR="00303F4D" w:rsidRDefault="00D1468B">
      <w:pPr>
        <w:spacing w:line="2" w:lineRule="exact"/>
        <w:jc w:val="center"/>
      </w:pPr>
      <w:r>
        <w:rPr>
          <w:rFonts w:ascii="方正书宋_GBK" w:eastAsia="方正书宋_GBK" w:hAnsi="方正书宋_GBK" w:cs="方正书宋_GBK"/>
          <w:color w:val="000000"/>
          <w:sz w:val="21"/>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3430"/>
        <w:gridCol w:w="2551"/>
      </w:tblGrid>
      <w:tr w:rsidR="001F67E4" w14:paraId="3492F6D0" w14:textId="77777777" w:rsidTr="001F67E4">
        <w:trPr>
          <w:trHeight w:val="397"/>
          <w:tblHeader/>
          <w:jc w:val="center"/>
        </w:trPr>
        <w:tc>
          <w:tcPr>
            <w:tcW w:w="1276" w:type="dxa"/>
            <w:vAlign w:val="center"/>
          </w:tcPr>
          <w:p w14:paraId="084BC967" w14:textId="77777777" w:rsidR="00303F4D" w:rsidRDefault="00D1468B">
            <w:pPr>
              <w:pStyle w:val="10"/>
            </w:pPr>
            <w:r>
              <w:t>一级指标</w:t>
            </w:r>
          </w:p>
        </w:tc>
        <w:tc>
          <w:tcPr>
            <w:tcW w:w="1276" w:type="dxa"/>
            <w:vAlign w:val="center"/>
          </w:tcPr>
          <w:p w14:paraId="5E7A2498" w14:textId="77777777" w:rsidR="00303F4D" w:rsidRDefault="00D1468B">
            <w:pPr>
              <w:pStyle w:val="10"/>
            </w:pPr>
            <w:r>
              <w:t>二级指标</w:t>
            </w:r>
          </w:p>
        </w:tc>
        <w:tc>
          <w:tcPr>
            <w:tcW w:w="1332" w:type="dxa"/>
            <w:vAlign w:val="center"/>
          </w:tcPr>
          <w:p w14:paraId="0EDAD38F" w14:textId="77777777" w:rsidR="00303F4D" w:rsidRDefault="00D1468B">
            <w:pPr>
              <w:pStyle w:val="10"/>
            </w:pPr>
            <w:r>
              <w:t>三级指标</w:t>
            </w:r>
          </w:p>
        </w:tc>
        <w:tc>
          <w:tcPr>
            <w:tcW w:w="3430" w:type="dxa"/>
            <w:vAlign w:val="center"/>
          </w:tcPr>
          <w:p w14:paraId="7BF2BD7B" w14:textId="77777777" w:rsidR="00303F4D" w:rsidRDefault="00D1468B">
            <w:pPr>
              <w:pStyle w:val="10"/>
            </w:pPr>
            <w:r>
              <w:t>绩效指标描述</w:t>
            </w:r>
          </w:p>
        </w:tc>
        <w:tc>
          <w:tcPr>
            <w:tcW w:w="2551" w:type="dxa"/>
            <w:vAlign w:val="center"/>
          </w:tcPr>
          <w:p w14:paraId="2B96FF6C" w14:textId="77777777" w:rsidR="00303F4D" w:rsidRDefault="00D1468B">
            <w:pPr>
              <w:pStyle w:val="10"/>
            </w:pPr>
            <w:r>
              <w:t>指标值</w:t>
            </w:r>
          </w:p>
        </w:tc>
      </w:tr>
      <w:tr w:rsidR="001F67E4" w14:paraId="737AB49F" w14:textId="77777777" w:rsidTr="001F67E4">
        <w:trPr>
          <w:trHeight w:val="369"/>
          <w:jc w:val="center"/>
        </w:trPr>
        <w:tc>
          <w:tcPr>
            <w:tcW w:w="1276" w:type="dxa"/>
            <w:vMerge w:val="restart"/>
            <w:vAlign w:val="center"/>
          </w:tcPr>
          <w:p w14:paraId="05136594" w14:textId="77777777" w:rsidR="00303F4D" w:rsidRDefault="00D1468B">
            <w:pPr>
              <w:pStyle w:val="30"/>
            </w:pPr>
            <w:r>
              <w:t>产出指标</w:t>
            </w:r>
          </w:p>
        </w:tc>
        <w:tc>
          <w:tcPr>
            <w:tcW w:w="1276" w:type="dxa"/>
            <w:vAlign w:val="center"/>
          </w:tcPr>
          <w:p w14:paraId="542C9457" w14:textId="77777777" w:rsidR="00303F4D" w:rsidRDefault="00D1468B">
            <w:pPr>
              <w:pStyle w:val="20"/>
            </w:pPr>
            <w:r>
              <w:t>数量指标</w:t>
            </w:r>
          </w:p>
        </w:tc>
        <w:tc>
          <w:tcPr>
            <w:tcW w:w="1332" w:type="dxa"/>
            <w:vAlign w:val="center"/>
          </w:tcPr>
          <w:p w14:paraId="4D43A293" w14:textId="77777777" w:rsidR="00303F4D" w:rsidRDefault="00D1468B">
            <w:pPr>
              <w:pStyle w:val="20"/>
            </w:pPr>
            <w:r>
              <w:t>网络安全监测次数</w:t>
            </w:r>
          </w:p>
        </w:tc>
        <w:tc>
          <w:tcPr>
            <w:tcW w:w="3430" w:type="dxa"/>
            <w:vAlign w:val="center"/>
          </w:tcPr>
          <w:p w14:paraId="36C0BA7E" w14:textId="77777777" w:rsidR="00303F4D" w:rsidRDefault="00D1468B">
            <w:pPr>
              <w:pStyle w:val="20"/>
            </w:pPr>
            <w:r>
              <w:t>网络安全监测次数</w:t>
            </w:r>
          </w:p>
        </w:tc>
        <w:tc>
          <w:tcPr>
            <w:tcW w:w="2551" w:type="dxa"/>
            <w:vAlign w:val="center"/>
          </w:tcPr>
          <w:p w14:paraId="37E633A6" w14:textId="77777777" w:rsidR="00303F4D" w:rsidRDefault="00D1468B">
            <w:pPr>
              <w:pStyle w:val="20"/>
            </w:pPr>
            <w:r>
              <w:t>≥4</w:t>
            </w:r>
            <w:r>
              <w:t>次</w:t>
            </w:r>
          </w:p>
        </w:tc>
      </w:tr>
      <w:tr w:rsidR="001F67E4" w14:paraId="3FC65D39" w14:textId="77777777" w:rsidTr="001F67E4">
        <w:trPr>
          <w:trHeight w:val="369"/>
          <w:jc w:val="center"/>
        </w:trPr>
        <w:tc>
          <w:tcPr>
            <w:tcW w:w="1276" w:type="dxa"/>
            <w:vMerge/>
            <w:vAlign w:val="center"/>
          </w:tcPr>
          <w:p w14:paraId="45703857" w14:textId="77777777" w:rsidR="00303F4D" w:rsidRDefault="00303F4D"/>
        </w:tc>
        <w:tc>
          <w:tcPr>
            <w:tcW w:w="1276" w:type="dxa"/>
            <w:vAlign w:val="center"/>
          </w:tcPr>
          <w:p w14:paraId="7D2E2FC1" w14:textId="77777777" w:rsidR="00303F4D" w:rsidRDefault="00D1468B">
            <w:pPr>
              <w:pStyle w:val="20"/>
            </w:pPr>
            <w:r>
              <w:t>数量指标</w:t>
            </w:r>
          </w:p>
        </w:tc>
        <w:tc>
          <w:tcPr>
            <w:tcW w:w="1332" w:type="dxa"/>
            <w:vAlign w:val="center"/>
          </w:tcPr>
          <w:p w14:paraId="6FEAEA42" w14:textId="77777777" w:rsidR="00303F4D" w:rsidRDefault="00D1468B">
            <w:pPr>
              <w:pStyle w:val="20"/>
            </w:pPr>
            <w:r>
              <w:t>编制分析报告数</w:t>
            </w:r>
          </w:p>
        </w:tc>
        <w:tc>
          <w:tcPr>
            <w:tcW w:w="3430" w:type="dxa"/>
            <w:vAlign w:val="center"/>
          </w:tcPr>
          <w:p w14:paraId="2229DC97" w14:textId="77777777" w:rsidR="00303F4D" w:rsidRDefault="00D1468B">
            <w:pPr>
              <w:pStyle w:val="20"/>
            </w:pPr>
            <w:r>
              <w:t>编制分析报告数</w:t>
            </w:r>
          </w:p>
        </w:tc>
        <w:tc>
          <w:tcPr>
            <w:tcW w:w="2551" w:type="dxa"/>
            <w:vAlign w:val="center"/>
          </w:tcPr>
          <w:p w14:paraId="16CA2ADC" w14:textId="77777777" w:rsidR="00303F4D" w:rsidRDefault="00D1468B">
            <w:pPr>
              <w:pStyle w:val="20"/>
            </w:pPr>
            <w:r>
              <w:t>≥4</w:t>
            </w:r>
            <w:r>
              <w:t>份</w:t>
            </w:r>
          </w:p>
        </w:tc>
      </w:tr>
      <w:tr w:rsidR="001F67E4" w14:paraId="2D863418" w14:textId="77777777" w:rsidTr="001F67E4">
        <w:trPr>
          <w:trHeight w:val="369"/>
          <w:jc w:val="center"/>
        </w:trPr>
        <w:tc>
          <w:tcPr>
            <w:tcW w:w="1276" w:type="dxa"/>
            <w:vMerge/>
            <w:vAlign w:val="center"/>
          </w:tcPr>
          <w:p w14:paraId="37F338F0" w14:textId="77777777" w:rsidR="00303F4D" w:rsidRDefault="00303F4D"/>
        </w:tc>
        <w:tc>
          <w:tcPr>
            <w:tcW w:w="1276" w:type="dxa"/>
            <w:vAlign w:val="center"/>
          </w:tcPr>
          <w:p w14:paraId="08DC11E1" w14:textId="77777777" w:rsidR="00303F4D" w:rsidRDefault="00D1468B">
            <w:pPr>
              <w:pStyle w:val="20"/>
            </w:pPr>
            <w:r>
              <w:t>数量指标</w:t>
            </w:r>
          </w:p>
        </w:tc>
        <w:tc>
          <w:tcPr>
            <w:tcW w:w="1332" w:type="dxa"/>
            <w:vAlign w:val="center"/>
          </w:tcPr>
          <w:p w14:paraId="7DA68B2C" w14:textId="77777777" w:rsidR="00303F4D" w:rsidRDefault="00D1468B">
            <w:pPr>
              <w:pStyle w:val="20"/>
            </w:pPr>
            <w:r>
              <w:t>开展培训次数</w:t>
            </w:r>
          </w:p>
        </w:tc>
        <w:tc>
          <w:tcPr>
            <w:tcW w:w="3430" w:type="dxa"/>
            <w:vAlign w:val="center"/>
          </w:tcPr>
          <w:p w14:paraId="79361E27" w14:textId="77777777" w:rsidR="00303F4D" w:rsidRDefault="00D1468B">
            <w:pPr>
              <w:pStyle w:val="20"/>
            </w:pPr>
            <w:r>
              <w:t>开展培训次数</w:t>
            </w:r>
          </w:p>
        </w:tc>
        <w:tc>
          <w:tcPr>
            <w:tcW w:w="2551" w:type="dxa"/>
            <w:vAlign w:val="center"/>
          </w:tcPr>
          <w:p w14:paraId="3CCFA978" w14:textId="77777777" w:rsidR="00303F4D" w:rsidRDefault="00D1468B">
            <w:pPr>
              <w:pStyle w:val="20"/>
            </w:pPr>
            <w:r>
              <w:t>≥16</w:t>
            </w:r>
            <w:r>
              <w:t>学时</w:t>
            </w:r>
          </w:p>
        </w:tc>
      </w:tr>
      <w:tr w:rsidR="001F67E4" w14:paraId="61E63001" w14:textId="77777777" w:rsidTr="001F67E4">
        <w:trPr>
          <w:trHeight w:val="369"/>
          <w:jc w:val="center"/>
        </w:trPr>
        <w:tc>
          <w:tcPr>
            <w:tcW w:w="1276" w:type="dxa"/>
            <w:vMerge/>
            <w:vAlign w:val="center"/>
          </w:tcPr>
          <w:p w14:paraId="10894AF2" w14:textId="77777777" w:rsidR="00303F4D" w:rsidRDefault="00303F4D"/>
        </w:tc>
        <w:tc>
          <w:tcPr>
            <w:tcW w:w="1276" w:type="dxa"/>
            <w:vAlign w:val="center"/>
          </w:tcPr>
          <w:p w14:paraId="7E0CF1AA" w14:textId="77777777" w:rsidR="00303F4D" w:rsidRDefault="00D1468B">
            <w:pPr>
              <w:pStyle w:val="20"/>
            </w:pPr>
            <w:r>
              <w:t>质量指标</w:t>
            </w:r>
          </w:p>
        </w:tc>
        <w:tc>
          <w:tcPr>
            <w:tcW w:w="1332" w:type="dxa"/>
            <w:vAlign w:val="center"/>
          </w:tcPr>
          <w:p w14:paraId="519FF919" w14:textId="77777777" w:rsidR="00303F4D" w:rsidRDefault="00D1468B">
            <w:pPr>
              <w:pStyle w:val="20"/>
            </w:pPr>
            <w:r>
              <w:t>OA</w:t>
            </w:r>
            <w:r>
              <w:t>办公系统网路运行稳定率</w:t>
            </w:r>
          </w:p>
        </w:tc>
        <w:tc>
          <w:tcPr>
            <w:tcW w:w="3430" w:type="dxa"/>
            <w:vAlign w:val="center"/>
          </w:tcPr>
          <w:p w14:paraId="0124151E" w14:textId="77777777" w:rsidR="00303F4D" w:rsidRDefault="00D1468B">
            <w:pPr>
              <w:pStyle w:val="20"/>
            </w:pPr>
            <w:r>
              <w:t>OA</w:t>
            </w:r>
            <w:r>
              <w:t>办公系统网路运行稳定率</w:t>
            </w:r>
          </w:p>
        </w:tc>
        <w:tc>
          <w:tcPr>
            <w:tcW w:w="2551" w:type="dxa"/>
            <w:vAlign w:val="center"/>
          </w:tcPr>
          <w:p w14:paraId="32E66CAD" w14:textId="77777777" w:rsidR="00303F4D" w:rsidRDefault="00D1468B">
            <w:pPr>
              <w:pStyle w:val="20"/>
            </w:pPr>
            <w:r>
              <w:t>≥90%</w:t>
            </w:r>
          </w:p>
        </w:tc>
      </w:tr>
      <w:tr w:rsidR="001F67E4" w14:paraId="33582406" w14:textId="77777777" w:rsidTr="001F67E4">
        <w:trPr>
          <w:trHeight w:val="369"/>
          <w:jc w:val="center"/>
        </w:trPr>
        <w:tc>
          <w:tcPr>
            <w:tcW w:w="1276" w:type="dxa"/>
            <w:vMerge/>
            <w:vAlign w:val="center"/>
          </w:tcPr>
          <w:p w14:paraId="56CC88C7" w14:textId="77777777" w:rsidR="00303F4D" w:rsidRDefault="00303F4D"/>
        </w:tc>
        <w:tc>
          <w:tcPr>
            <w:tcW w:w="1276" w:type="dxa"/>
            <w:vAlign w:val="center"/>
          </w:tcPr>
          <w:p w14:paraId="7FA82224" w14:textId="77777777" w:rsidR="00303F4D" w:rsidRDefault="00D1468B">
            <w:pPr>
              <w:pStyle w:val="20"/>
            </w:pPr>
            <w:r>
              <w:t>时效指标</w:t>
            </w:r>
          </w:p>
        </w:tc>
        <w:tc>
          <w:tcPr>
            <w:tcW w:w="1332" w:type="dxa"/>
            <w:vAlign w:val="center"/>
          </w:tcPr>
          <w:p w14:paraId="7032B5D6" w14:textId="77777777" w:rsidR="00303F4D" w:rsidRDefault="00D1468B">
            <w:pPr>
              <w:pStyle w:val="20"/>
            </w:pPr>
            <w:r>
              <w:t>网络安全问题处置及时率</w:t>
            </w:r>
          </w:p>
        </w:tc>
        <w:tc>
          <w:tcPr>
            <w:tcW w:w="3430" w:type="dxa"/>
            <w:vAlign w:val="center"/>
          </w:tcPr>
          <w:p w14:paraId="6476CF32" w14:textId="77777777" w:rsidR="00303F4D" w:rsidRDefault="00D1468B">
            <w:pPr>
              <w:pStyle w:val="20"/>
            </w:pPr>
            <w:r>
              <w:t>网络安全问题处置及时率</w:t>
            </w:r>
          </w:p>
        </w:tc>
        <w:tc>
          <w:tcPr>
            <w:tcW w:w="2551" w:type="dxa"/>
            <w:vAlign w:val="center"/>
          </w:tcPr>
          <w:p w14:paraId="03AD0839" w14:textId="77777777" w:rsidR="00303F4D" w:rsidRDefault="00D1468B">
            <w:pPr>
              <w:pStyle w:val="20"/>
            </w:pPr>
            <w:r>
              <w:t>≥90%</w:t>
            </w:r>
          </w:p>
        </w:tc>
      </w:tr>
      <w:tr w:rsidR="001F67E4" w14:paraId="13E46A59" w14:textId="77777777" w:rsidTr="001F67E4">
        <w:trPr>
          <w:trHeight w:val="369"/>
          <w:jc w:val="center"/>
        </w:trPr>
        <w:tc>
          <w:tcPr>
            <w:tcW w:w="1276" w:type="dxa"/>
            <w:vMerge/>
            <w:vAlign w:val="center"/>
          </w:tcPr>
          <w:p w14:paraId="576ABD17" w14:textId="77777777" w:rsidR="00303F4D" w:rsidRDefault="00303F4D"/>
        </w:tc>
        <w:tc>
          <w:tcPr>
            <w:tcW w:w="1276" w:type="dxa"/>
            <w:vAlign w:val="center"/>
          </w:tcPr>
          <w:p w14:paraId="34E4FD10" w14:textId="77777777" w:rsidR="00303F4D" w:rsidRDefault="00D1468B">
            <w:pPr>
              <w:pStyle w:val="20"/>
            </w:pPr>
            <w:r>
              <w:t>时效指标</w:t>
            </w:r>
          </w:p>
        </w:tc>
        <w:tc>
          <w:tcPr>
            <w:tcW w:w="1332" w:type="dxa"/>
            <w:vAlign w:val="center"/>
          </w:tcPr>
          <w:p w14:paraId="4FCD2342" w14:textId="77777777" w:rsidR="00303F4D" w:rsidRDefault="00D1468B">
            <w:pPr>
              <w:pStyle w:val="20"/>
            </w:pPr>
            <w:r>
              <w:t>市科技局网络安全高危漏洞整改率</w:t>
            </w:r>
          </w:p>
        </w:tc>
        <w:tc>
          <w:tcPr>
            <w:tcW w:w="3430" w:type="dxa"/>
            <w:vAlign w:val="center"/>
          </w:tcPr>
          <w:p w14:paraId="0BCE69A8" w14:textId="77777777" w:rsidR="00303F4D" w:rsidRDefault="00D1468B">
            <w:pPr>
              <w:pStyle w:val="20"/>
            </w:pPr>
            <w:r>
              <w:t>市科技局网络安全高危漏洞整改率</w:t>
            </w:r>
          </w:p>
        </w:tc>
        <w:tc>
          <w:tcPr>
            <w:tcW w:w="2551" w:type="dxa"/>
            <w:vAlign w:val="center"/>
          </w:tcPr>
          <w:p w14:paraId="151FF044" w14:textId="77777777" w:rsidR="00303F4D" w:rsidRDefault="00D1468B">
            <w:pPr>
              <w:pStyle w:val="20"/>
            </w:pPr>
            <w:r>
              <w:t>≥90%</w:t>
            </w:r>
          </w:p>
        </w:tc>
      </w:tr>
      <w:tr w:rsidR="001F67E4" w14:paraId="07A18A17" w14:textId="77777777" w:rsidTr="001F67E4">
        <w:trPr>
          <w:trHeight w:val="369"/>
          <w:jc w:val="center"/>
        </w:trPr>
        <w:tc>
          <w:tcPr>
            <w:tcW w:w="1276" w:type="dxa"/>
            <w:vMerge/>
            <w:vAlign w:val="center"/>
          </w:tcPr>
          <w:p w14:paraId="3CD0A56F" w14:textId="77777777" w:rsidR="00303F4D" w:rsidRDefault="00303F4D"/>
        </w:tc>
        <w:tc>
          <w:tcPr>
            <w:tcW w:w="1276" w:type="dxa"/>
            <w:vAlign w:val="center"/>
          </w:tcPr>
          <w:p w14:paraId="2B6769A5" w14:textId="77777777" w:rsidR="00303F4D" w:rsidRDefault="00D1468B">
            <w:pPr>
              <w:pStyle w:val="20"/>
            </w:pPr>
            <w:r>
              <w:t>成本指标</w:t>
            </w:r>
          </w:p>
        </w:tc>
        <w:tc>
          <w:tcPr>
            <w:tcW w:w="1332" w:type="dxa"/>
            <w:vAlign w:val="center"/>
          </w:tcPr>
          <w:p w14:paraId="394C9C02" w14:textId="77777777" w:rsidR="00303F4D" w:rsidRDefault="00D1468B">
            <w:pPr>
              <w:pStyle w:val="20"/>
            </w:pPr>
            <w:r>
              <w:t>市科技局网络安全和网络科技环境运维费用</w:t>
            </w:r>
          </w:p>
        </w:tc>
        <w:tc>
          <w:tcPr>
            <w:tcW w:w="3430" w:type="dxa"/>
            <w:vAlign w:val="center"/>
          </w:tcPr>
          <w:p w14:paraId="4B09D3FD" w14:textId="77777777" w:rsidR="00303F4D" w:rsidRDefault="00D1468B">
            <w:pPr>
              <w:pStyle w:val="20"/>
            </w:pPr>
            <w:r>
              <w:t>市科技局网络安全和网络科技环境运维费用</w:t>
            </w:r>
          </w:p>
        </w:tc>
        <w:tc>
          <w:tcPr>
            <w:tcW w:w="2551" w:type="dxa"/>
            <w:vAlign w:val="center"/>
          </w:tcPr>
          <w:p w14:paraId="1F68C9A5" w14:textId="77777777" w:rsidR="00303F4D" w:rsidRDefault="00D1468B">
            <w:pPr>
              <w:pStyle w:val="20"/>
            </w:pPr>
            <w:r>
              <w:t>≤243</w:t>
            </w:r>
            <w:r>
              <w:t>万元</w:t>
            </w:r>
          </w:p>
        </w:tc>
      </w:tr>
      <w:tr w:rsidR="001F67E4" w14:paraId="2E562BB3" w14:textId="77777777" w:rsidTr="001F67E4">
        <w:trPr>
          <w:trHeight w:val="369"/>
          <w:jc w:val="center"/>
        </w:trPr>
        <w:tc>
          <w:tcPr>
            <w:tcW w:w="1276" w:type="dxa"/>
            <w:vAlign w:val="center"/>
          </w:tcPr>
          <w:p w14:paraId="5B3B5877" w14:textId="77777777" w:rsidR="00303F4D" w:rsidRDefault="00D1468B">
            <w:pPr>
              <w:pStyle w:val="30"/>
            </w:pPr>
            <w:r>
              <w:t>效益指标</w:t>
            </w:r>
          </w:p>
        </w:tc>
        <w:tc>
          <w:tcPr>
            <w:tcW w:w="1276" w:type="dxa"/>
            <w:vAlign w:val="center"/>
          </w:tcPr>
          <w:p w14:paraId="0EBDAB58" w14:textId="77777777" w:rsidR="00303F4D" w:rsidRDefault="00D1468B">
            <w:pPr>
              <w:pStyle w:val="20"/>
            </w:pPr>
            <w:r>
              <w:t>社会效益指标</w:t>
            </w:r>
          </w:p>
        </w:tc>
        <w:tc>
          <w:tcPr>
            <w:tcW w:w="1332" w:type="dxa"/>
            <w:vAlign w:val="center"/>
          </w:tcPr>
          <w:p w14:paraId="1D6307D7" w14:textId="77777777" w:rsidR="00303F4D" w:rsidRDefault="00D1468B">
            <w:pPr>
              <w:pStyle w:val="20"/>
            </w:pPr>
            <w:r>
              <w:t>增强市科技局网络信息安全防护能力</w:t>
            </w:r>
          </w:p>
        </w:tc>
        <w:tc>
          <w:tcPr>
            <w:tcW w:w="3430" w:type="dxa"/>
            <w:vAlign w:val="center"/>
          </w:tcPr>
          <w:p w14:paraId="7B3097C5" w14:textId="77777777" w:rsidR="00303F4D" w:rsidRDefault="00D1468B">
            <w:pPr>
              <w:pStyle w:val="20"/>
            </w:pPr>
            <w:r>
              <w:t>增强市科技局网络信息安全防护能力</w:t>
            </w:r>
            <w:r>
              <w:t>,</w:t>
            </w:r>
            <w:r>
              <w:t>为全市科技创新主体提供良好的网上服务环境。</w:t>
            </w:r>
          </w:p>
        </w:tc>
        <w:tc>
          <w:tcPr>
            <w:tcW w:w="2551" w:type="dxa"/>
            <w:vAlign w:val="center"/>
          </w:tcPr>
          <w:p w14:paraId="0C71E681" w14:textId="77777777" w:rsidR="00303F4D" w:rsidRDefault="00D1468B">
            <w:pPr>
              <w:pStyle w:val="20"/>
            </w:pPr>
            <w:r>
              <w:t>增强</w:t>
            </w:r>
          </w:p>
        </w:tc>
      </w:tr>
      <w:tr w:rsidR="001F67E4" w14:paraId="6AE34312" w14:textId="77777777" w:rsidTr="001F67E4">
        <w:trPr>
          <w:trHeight w:val="369"/>
          <w:jc w:val="center"/>
        </w:trPr>
        <w:tc>
          <w:tcPr>
            <w:tcW w:w="1276" w:type="dxa"/>
            <w:vAlign w:val="center"/>
          </w:tcPr>
          <w:p w14:paraId="3AD740B4" w14:textId="77777777" w:rsidR="00303F4D" w:rsidRDefault="00D1468B">
            <w:pPr>
              <w:pStyle w:val="30"/>
            </w:pPr>
            <w:r>
              <w:t>满意度指标</w:t>
            </w:r>
          </w:p>
        </w:tc>
        <w:tc>
          <w:tcPr>
            <w:tcW w:w="1276" w:type="dxa"/>
            <w:vAlign w:val="center"/>
          </w:tcPr>
          <w:p w14:paraId="6EDA0896" w14:textId="77777777" w:rsidR="00303F4D" w:rsidRDefault="00D1468B">
            <w:pPr>
              <w:pStyle w:val="20"/>
            </w:pPr>
            <w:r>
              <w:t>服务对象满意度指标</w:t>
            </w:r>
          </w:p>
        </w:tc>
        <w:tc>
          <w:tcPr>
            <w:tcW w:w="1332" w:type="dxa"/>
            <w:vAlign w:val="center"/>
          </w:tcPr>
          <w:p w14:paraId="3D886278" w14:textId="77777777" w:rsidR="00303F4D" w:rsidRDefault="00D1468B">
            <w:pPr>
              <w:pStyle w:val="20"/>
            </w:pPr>
            <w:r>
              <w:t>系统使用人员满意度</w:t>
            </w:r>
          </w:p>
        </w:tc>
        <w:tc>
          <w:tcPr>
            <w:tcW w:w="3430" w:type="dxa"/>
            <w:vAlign w:val="center"/>
          </w:tcPr>
          <w:p w14:paraId="343678BA" w14:textId="77777777" w:rsidR="00303F4D" w:rsidRDefault="00D1468B">
            <w:pPr>
              <w:pStyle w:val="20"/>
            </w:pPr>
            <w:r>
              <w:t>系统使用人员满意度</w:t>
            </w:r>
          </w:p>
        </w:tc>
        <w:tc>
          <w:tcPr>
            <w:tcW w:w="2551" w:type="dxa"/>
            <w:vAlign w:val="center"/>
          </w:tcPr>
          <w:p w14:paraId="3DC34878" w14:textId="77777777" w:rsidR="00303F4D" w:rsidRDefault="00D1468B">
            <w:pPr>
              <w:pStyle w:val="20"/>
            </w:pPr>
            <w:r>
              <w:t>≥90%</w:t>
            </w:r>
          </w:p>
        </w:tc>
      </w:tr>
    </w:tbl>
    <w:p w14:paraId="2B910B2B" w14:textId="77777777" w:rsidR="00303F4D" w:rsidRDefault="00303F4D">
      <w:pPr>
        <w:sectPr w:rsidR="00303F4D">
          <w:pgSz w:w="11900" w:h="16840"/>
          <w:pgMar w:top="1984" w:right="1304" w:bottom="1134" w:left="1304" w:header="720" w:footer="720" w:gutter="0"/>
          <w:cols w:space="720"/>
        </w:sectPr>
      </w:pPr>
    </w:p>
    <w:p w14:paraId="76662D63" w14:textId="77777777" w:rsidR="00303F4D" w:rsidRDefault="00D1468B">
      <w:pPr>
        <w:jc w:val="center"/>
      </w:pPr>
      <w:r>
        <w:rPr>
          <w:rFonts w:ascii="方正仿宋_GBK" w:eastAsia="方正仿宋_GBK" w:hAnsi="方正仿宋_GBK" w:cs="方正仿宋_GBK"/>
          <w:color w:val="000000"/>
          <w:sz w:val="28"/>
        </w:rPr>
        <w:lastRenderedPageBreak/>
        <w:t xml:space="preserve"> </w:t>
      </w:r>
    </w:p>
    <w:p w14:paraId="48E814B8" w14:textId="4E6B00A8" w:rsidR="00303F4D" w:rsidRDefault="00301B20">
      <w:pPr>
        <w:ind w:firstLine="560"/>
        <w:outlineLvl w:val="3"/>
      </w:pPr>
      <w:bookmarkStart w:id="4" w:name="_Toc126831791"/>
      <w:r>
        <w:rPr>
          <w:rFonts w:ascii="方正仿宋_GBK" w:eastAsia="方正仿宋_GBK" w:hAnsi="方正仿宋_GBK" w:cs="方正仿宋_GBK" w:hint="eastAsia"/>
          <w:color w:val="000000"/>
          <w:sz w:val="28"/>
          <w:lang w:eastAsia="zh-CN"/>
        </w:rPr>
        <w:t>5</w:t>
      </w:r>
      <w:r w:rsidR="00D1468B">
        <w:rPr>
          <w:rFonts w:ascii="方正仿宋_GBK" w:eastAsia="方正仿宋_GBK" w:hAnsi="方正仿宋_GBK" w:cs="方正仿宋_GBK"/>
          <w:color w:val="000000"/>
          <w:sz w:val="28"/>
        </w:rPr>
        <w:t>.</w:t>
      </w:r>
      <w:r w:rsidR="00D1468B">
        <w:rPr>
          <w:rFonts w:ascii="方正仿宋_GBK" w:eastAsia="方正仿宋_GBK" w:hAnsi="方正仿宋_GBK" w:cs="方正仿宋_GBK"/>
          <w:color w:val="000000"/>
          <w:sz w:val="28"/>
        </w:rPr>
        <w:t>天津市科技计划项目管理信息系统运维与网络视频答辩服务绩效目标表</w:t>
      </w:r>
      <w:bookmarkEnd w:id="4"/>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1587"/>
        <w:gridCol w:w="1843"/>
        <w:gridCol w:w="1276"/>
        <w:gridCol w:w="1276"/>
      </w:tblGrid>
      <w:tr w:rsidR="001F67E4" w14:paraId="4F770933" w14:textId="77777777" w:rsidTr="001F67E4">
        <w:trPr>
          <w:trHeight w:val="397"/>
          <w:jc w:val="center"/>
        </w:trPr>
        <w:tc>
          <w:tcPr>
            <w:tcW w:w="8589" w:type="dxa"/>
            <w:gridSpan w:val="6"/>
            <w:tcBorders>
              <w:top w:val="single" w:sz="6" w:space="0" w:color="FFFFFF"/>
              <w:left w:val="single" w:sz="6" w:space="0" w:color="FFFFFF"/>
              <w:right w:val="single" w:sz="6" w:space="0" w:color="FFFFFF"/>
            </w:tcBorders>
            <w:vAlign w:val="center"/>
          </w:tcPr>
          <w:p w14:paraId="0A6FA419" w14:textId="77777777" w:rsidR="00303F4D" w:rsidRDefault="00D1468B">
            <w:pPr>
              <w:pStyle w:val="5"/>
            </w:pPr>
            <w:r>
              <w:t>331201</w:t>
            </w:r>
            <w:r>
              <w:t>天津市科学技术信息研究所</w:t>
            </w:r>
          </w:p>
        </w:tc>
        <w:tc>
          <w:tcPr>
            <w:tcW w:w="1276" w:type="dxa"/>
            <w:tcBorders>
              <w:top w:val="single" w:sz="6" w:space="0" w:color="FFFFFF"/>
              <w:left w:val="single" w:sz="6" w:space="0" w:color="FFFFFF"/>
              <w:right w:val="single" w:sz="6" w:space="0" w:color="FFFFFF"/>
            </w:tcBorders>
            <w:vAlign w:val="center"/>
          </w:tcPr>
          <w:p w14:paraId="6CE2AF96" w14:textId="77777777" w:rsidR="00303F4D" w:rsidRDefault="00D1468B">
            <w:pPr>
              <w:pStyle w:val="4"/>
            </w:pPr>
            <w:r>
              <w:t>单位：万元</w:t>
            </w:r>
          </w:p>
        </w:tc>
      </w:tr>
      <w:tr w:rsidR="001F67E4" w14:paraId="484819BD" w14:textId="77777777" w:rsidTr="001F67E4">
        <w:trPr>
          <w:trHeight w:val="369"/>
          <w:jc w:val="center"/>
        </w:trPr>
        <w:tc>
          <w:tcPr>
            <w:tcW w:w="1276" w:type="dxa"/>
            <w:vAlign w:val="center"/>
          </w:tcPr>
          <w:p w14:paraId="24A8BF2C" w14:textId="77777777" w:rsidR="00303F4D" w:rsidRDefault="00D1468B">
            <w:pPr>
              <w:pStyle w:val="10"/>
            </w:pPr>
            <w:r>
              <w:t>项目名称</w:t>
            </w:r>
          </w:p>
        </w:tc>
        <w:tc>
          <w:tcPr>
            <w:tcW w:w="8589" w:type="dxa"/>
            <w:gridSpan w:val="6"/>
            <w:vAlign w:val="center"/>
          </w:tcPr>
          <w:p w14:paraId="78BAC60F" w14:textId="77777777" w:rsidR="00303F4D" w:rsidRDefault="00D1468B">
            <w:pPr>
              <w:pStyle w:val="20"/>
            </w:pPr>
            <w:r>
              <w:t>天津市科技计划项目管理信息系统运维与网络视频答辩服务</w:t>
            </w:r>
          </w:p>
        </w:tc>
      </w:tr>
      <w:tr w:rsidR="00303F4D" w14:paraId="3FCA3B0F" w14:textId="77777777">
        <w:trPr>
          <w:trHeight w:val="369"/>
          <w:jc w:val="center"/>
        </w:trPr>
        <w:tc>
          <w:tcPr>
            <w:tcW w:w="1276" w:type="dxa"/>
            <w:vMerge w:val="restart"/>
            <w:vAlign w:val="center"/>
          </w:tcPr>
          <w:p w14:paraId="11103A89" w14:textId="77777777" w:rsidR="00303F4D" w:rsidRDefault="00D1468B">
            <w:pPr>
              <w:pStyle w:val="10"/>
            </w:pPr>
            <w:r>
              <w:t>预算规模及资金用途</w:t>
            </w:r>
          </w:p>
        </w:tc>
        <w:tc>
          <w:tcPr>
            <w:tcW w:w="1276" w:type="dxa"/>
            <w:vAlign w:val="center"/>
          </w:tcPr>
          <w:p w14:paraId="36A24933" w14:textId="77777777" w:rsidR="00303F4D" w:rsidRDefault="00D1468B">
            <w:pPr>
              <w:pStyle w:val="10"/>
            </w:pPr>
            <w:r>
              <w:t>预算数</w:t>
            </w:r>
          </w:p>
        </w:tc>
        <w:tc>
          <w:tcPr>
            <w:tcW w:w="1332" w:type="dxa"/>
            <w:vAlign w:val="center"/>
          </w:tcPr>
          <w:p w14:paraId="0ADF028C" w14:textId="77777777" w:rsidR="00303F4D" w:rsidRDefault="00D1468B">
            <w:pPr>
              <w:pStyle w:val="20"/>
            </w:pPr>
            <w:r>
              <w:t>100.00</w:t>
            </w:r>
          </w:p>
        </w:tc>
        <w:tc>
          <w:tcPr>
            <w:tcW w:w="1587" w:type="dxa"/>
            <w:vAlign w:val="center"/>
          </w:tcPr>
          <w:p w14:paraId="2871603F" w14:textId="77777777" w:rsidR="00303F4D" w:rsidRDefault="00D1468B">
            <w:pPr>
              <w:pStyle w:val="10"/>
            </w:pPr>
            <w:r>
              <w:t>其中：财政</w:t>
            </w:r>
            <w:r>
              <w:t xml:space="preserve">    </w:t>
            </w:r>
            <w:r>
              <w:t>资金</w:t>
            </w:r>
          </w:p>
        </w:tc>
        <w:tc>
          <w:tcPr>
            <w:tcW w:w="1843" w:type="dxa"/>
            <w:vAlign w:val="center"/>
          </w:tcPr>
          <w:p w14:paraId="20860AE2" w14:textId="77777777" w:rsidR="00303F4D" w:rsidRDefault="00D1468B">
            <w:pPr>
              <w:pStyle w:val="20"/>
            </w:pPr>
            <w:r>
              <w:t>100.00</w:t>
            </w:r>
          </w:p>
        </w:tc>
        <w:tc>
          <w:tcPr>
            <w:tcW w:w="1276" w:type="dxa"/>
            <w:vAlign w:val="center"/>
          </w:tcPr>
          <w:p w14:paraId="515C4A34" w14:textId="77777777" w:rsidR="00303F4D" w:rsidRDefault="00D1468B">
            <w:pPr>
              <w:pStyle w:val="10"/>
            </w:pPr>
            <w:r>
              <w:t>其他资金</w:t>
            </w:r>
          </w:p>
        </w:tc>
        <w:tc>
          <w:tcPr>
            <w:tcW w:w="1276" w:type="dxa"/>
            <w:vAlign w:val="center"/>
          </w:tcPr>
          <w:p w14:paraId="5C979F61" w14:textId="77777777" w:rsidR="00303F4D" w:rsidRDefault="00D1468B">
            <w:pPr>
              <w:pStyle w:val="20"/>
            </w:pPr>
            <w:r>
              <w:t xml:space="preserve"> </w:t>
            </w:r>
          </w:p>
        </w:tc>
      </w:tr>
      <w:tr w:rsidR="001F67E4" w14:paraId="5C6FA8A3" w14:textId="77777777" w:rsidTr="001F67E4">
        <w:trPr>
          <w:trHeight w:val="369"/>
          <w:jc w:val="center"/>
        </w:trPr>
        <w:tc>
          <w:tcPr>
            <w:tcW w:w="1276" w:type="dxa"/>
            <w:vMerge/>
          </w:tcPr>
          <w:p w14:paraId="4C487ABA" w14:textId="77777777" w:rsidR="00303F4D" w:rsidRDefault="00303F4D"/>
        </w:tc>
        <w:tc>
          <w:tcPr>
            <w:tcW w:w="8589" w:type="dxa"/>
            <w:gridSpan w:val="6"/>
            <w:vAlign w:val="center"/>
          </w:tcPr>
          <w:p w14:paraId="139907F7" w14:textId="77777777" w:rsidR="00303F4D" w:rsidRDefault="00D1468B">
            <w:pPr>
              <w:pStyle w:val="20"/>
            </w:pPr>
            <w:r>
              <w:t>用于天津市科技计划项目管理信息系统相关支出，及网络视频答辩服务支出</w:t>
            </w:r>
          </w:p>
        </w:tc>
      </w:tr>
      <w:tr w:rsidR="001F67E4" w14:paraId="1E11A463" w14:textId="77777777" w:rsidTr="001F67E4">
        <w:trPr>
          <w:trHeight w:val="369"/>
          <w:jc w:val="center"/>
        </w:trPr>
        <w:tc>
          <w:tcPr>
            <w:tcW w:w="1276" w:type="dxa"/>
            <w:vAlign w:val="center"/>
          </w:tcPr>
          <w:p w14:paraId="42A558DF" w14:textId="77777777" w:rsidR="00303F4D" w:rsidRDefault="00D1468B">
            <w:pPr>
              <w:pStyle w:val="10"/>
            </w:pPr>
            <w:r>
              <w:t>绩效目标</w:t>
            </w:r>
          </w:p>
        </w:tc>
        <w:tc>
          <w:tcPr>
            <w:tcW w:w="8589" w:type="dxa"/>
            <w:gridSpan w:val="6"/>
            <w:vAlign w:val="center"/>
          </w:tcPr>
          <w:p w14:paraId="5C4F2CD1" w14:textId="77777777" w:rsidR="00303F4D" w:rsidRDefault="00D1468B">
            <w:pPr>
              <w:pStyle w:val="20"/>
            </w:pPr>
            <w:r>
              <w:t>1.</w:t>
            </w:r>
            <w:r>
              <w:t>确保天津市科技计划项目管理信息系统安全稳定运行。</w:t>
            </w:r>
          </w:p>
          <w:p w14:paraId="6477248A" w14:textId="77777777" w:rsidR="00303F4D" w:rsidRDefault="00D1468B">
            <w:pPr>
              <w:pStyle w:val="20"/>
            </w:pPr>
            <w:r>
              <w:t>2.</w:t>
            </w:r>
            <w:r>
              <w:t>为天津市科技局开展科技计划项目管理工作提供信息化服务，保障天津市科技计划项目管理工作高效开展。</w:t>
            </w:r>
          </w:p>
          <w:p w14:paraId="49C1C170" w14:textId="77777777" w:rsidR="00303F4D" w:rsidRDefault="00D1468B">
            <w:pPr>
              <w:pStyle w:val="20"/>
            </w:pPr>
            <w:r>
              <w:t>3.</w:t>
            </w:r>
            <w:r>
              <w:t>为企业、高校、科研机构等项目单位，项目科研人员使用系统提供技术支持服务。</w:t>
            </w:r>
          </w:p>
          <w:p w14:paraId="2926B078" w14:textId="77777777" w:rsidR="00303F4D" w:rsidRDefault="00D1468B">
            <w:pPr>
              <w:pStyle w:val="20"/>
            </w:pPr>
            <w:r>
              <w:t>4.</w:t>
            </w:r>
            <w:r>
              <w:t>承担科技部网络视频答辩天津分会场技术支撑服务工作。</w:t>
            </w:r>
          </w:p>
        </w:tc>
      </w:tr>
    </w:tbl>
    <w:p w14:paraId="25DC3F3C" w14:textId="77777777" w:rsidR="00303F4D" w:rsidRDefault="00D1468B">
      <w:pPr>
        <w:spacing w:line="2" w:lineRule="exact"/>
        <w:jc w:val="center"/>
      </w:pPr>
      <w:r>
        <w:rPr>
          <w:rFonts w:ascii="方正书宋_GBK" w:eastAsia="方正书宋_GBK" w:hAnsi="方正书宋_GBK" w:cs="方正书宋_GBK"/>
          <w:color w:val="000000"/>
          <w:sz w:val="21"/>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3430"/>
        <w:gridCol w:w="2551"/>
      </w:tblGrid>
      <w:tr w:rsidR="001F67E4" w14:paraId="4D427750" w14:textId="77777777" w:rsidTr="001F67E4">
        <w:trPr>
          <w:trHeight w:val="397"/>
          <w:tblHeader/>
          <w:jc w:val="center"/>
        </w:trPr>
        <w:tc>
          <w:tcPr>
            <w:tcW w:w="1276" w:type="dxa"/>
            <w:vAlign w:val="center"/>
          </w:tcPr>
          <w:p w14:paraId="0D72AF66" w14:textId="77777777" w:rsidR="00303F4D" w:rsidRDefault="00D1468B">
            <w:pPr>
              <w:pStyle w:val="10"/>
            </w:pPr>
            <w:r>
              <w:t>一级指标</w:t>
            </w:r>
          </w:p>
        </w:tc>
        <w:tc>
          <w:tcPr>
            <w:tcW w:w="1276" w:type="dxa"/>
            <w:vAlign w:val="center"/>
          </w:tcPr>
          <w:p w14:paraId="03BFA44A" w14:textId="77777777" w:rsidR="00303F4D" w:rsidRDefault="00D1468B">
            <w:pPr>
              <w:pStyle w:val="10"/>
            </w:pPr>
            <w:r>
              <w:t>二级指标</w:t>
            </w:r>
          </w:p>
        </w:tc>
        <w:tc>
          <w:tcPr>
            <w:tcW w:w="1332" w:type="dxa"/>
            <w:vAlign w:val="center"/>
          </w:tcPr>
          <w:p w14:paraId="6A0E6241" w14:textId="77777777" w:rsidR="00303F4D" w:rsidRDefault="00D1468B">
            <w:pPr>
              <w:pStyle w:val="10"/>
            </w:pPr>
            <w:r>
              <w:t>三级指标</w:t>
            </w:r>
          </w:p>
        </w:tc>
        <w:tc>
          <w:tcPr>
            <w:tcW w:w="3430" w:type="dxa"/>
            <w:vAlign w:val="center"/>
          </w:tcPr>
          <w:p w14:paraId="44DC3A5E" w14:textId="77777777" w:rsidR="00303F4D" w:rsidRDefault="00D1468B">
            <w:pPr>
              <w:pStyle w:val="10"/>
            </w:pPr>
            <w:r>
              <w:t>绩效指标描述</w:t>
            </w:r>
          </w:p>
        </w:tc>
        <w:tc>
          <w:tcPr>
            <w:tcW w:w="2551" w:type="dxa"/>
            <w:vAlign w:val="center"/>
          </w:tcPr>
          <w:p w14:paraId="63813DF0" w14:textId="77777777" w:rsidR="00303F4D" w:rsidRDefault="00D1468B">
            <w:pPr>
              <w:pStyle w:val="10"/>
            </w:pPr>
            <w:r>
              <w:t>指标值</w:t>
            </w:r>
          </w:p>
        </w:tc>
      </w:tr>
      <w:tr w:rsidR="001F67E4" w14:paraId="6BDE598D" w14:textId="77777777" w:rsidTr="001F67E4">
        <w:trPr>
          <w:trHeight w:val="369"/>
          <w:jc w:val="center"/>
        </w:trPr>
        <w:tc>
          <w:tcPr>
            <w:tcW w:w="1276" w:type="dxa"/>
            <w:vMerge w:val="restart"/>
            <w:vAlign w:val="center"/>
          </w:tcPr>
          <w:p w14:paraId="09E8076A" w14:textId="77777777" w:rsidR="00303F4D" w:rsidRDefault="00D1468B">
            <w:pPr>
              <w:pStyle w:val="30"/>
            </w:pPr>
            <w:r>
              <w:t>产出指标</w:t>
            </w:r>
          </w:p>
        </w:tc>
        <w:tc>
          <w:tcPr>
            <w:tcW w:w="1276" w:type="dxa"/>
            <w:vAlign w:val="center"/>
          </w:tcPr>
          <w:p w14:paraId="25712EB3" w14:textId="77777777" w:rsidR="00303F4D" w:rsidRDefault="00D1468B">
            <w:pPr>
              <w:pStyle w:val="20"/>
            </w:pPr>
            <w:r>
              <w:t>数量指标</w:t>
            </w:r>
          </w:p>
        </w:tc>
        <w:tc>
          <w:tcPr>
            <w:tcW w:w="1332" w:type="dxa"/>
            <w:vAlign w:val="center"/>
          </w:tcPr>
          <w:p w14:paraId="02193D8E" w14:textId="77777777" w:rsidR="00303F4D" w:rsidRDefault="00D1468B">
            <w:pPr>
              <w:pStyle w:val="20"/>
            </w:pPr>
            <w:r>
              <w:t>项目申报数量</w:t>
            </w:r>
          </w:p>
        </w:tc>
        <w:tc>
          <w:tcPr>
            <w:tcW w:w="3430" w:type="dxa"/>
            <w:vAlign w:val="center"/>
          </w:tcPr>
          <w:p w14:paraId="1D5B30BA" w14:textId="77777777" w:rsidR="00303F4D" w:rsidRDefault="00D1468B">
            <w:pPr>
              <w:pStyle w:val="20"/>
            </w:pPr>
            <w:r>
              <w:t>项目申报数量</w:t>
            </w:r>
          </w:p>
        </w:tc>
        <w:tc>
          <w:tcPr>
            <w:tcW w:w="2551" w:type="dxa"/>
            <w:vAlign w:val="center"/>
          </w:tcPr>
          <w:p w14:paraId="306FABF6" w14:textId="77777777" w:rsidR="00303F4D" w:rsidRDefault="00D1468B">
            <w:pPr>
              <w:pStyle w:val="20"/>
            </w:pPr>
            <w:r>
              <w:t>≥2000</w:t>
            </w:r>
            <w:r>
              <w:t>项</w:t>
            </w:r>
          </w:p>
        </w:tc>
      </w:tr>
      <w:tr w:rsidR="001F67E4" w14:paraId="656B7A59" w14:textId="77777777" w:rsidTr="001F67E4">
        <w:trPr>
          <w:trHeight w:val="369"/>
          <w:jc w:val="center"/>
        </w:trPr>
        <w:tc>
          <w:tcPr>
            <w:tcW w:w="1276" w:type="dxa"/>
            <w:vMerge/>
            <w:vAlign w:val="center"/>
          </w:tcPr>
          <w:p w14:paraId="4C1E7141" w14:textId="77777777" w:rsidR="00303F4D" w:rsidRDefault="00303F4D"/>
        </w:tc>
        <w:tc>
          <w:tcPr>
            <w:tcW w:w="1276" w:type="dxa"/>
            <w:vAlign w:val="center"/>
          </w:tcPr>
          <w:p w14:paraId="46EBAE58" w14:textId="77777777" w:rsidR="00303F4D" w:rsidRDefault="00D1468B">
            <w:pPr>
              <w:pStyle w:val="20"/>
            </w:pPr>
            <w:r>
              <w:t>数量指标</w:t>
            </w:r>
          </w:p>
        </w:tc>
        <w:tc>
          <w:tcPr>
            <w:tcW w:w="1332" w:type="dxa"/>
            <w:vAlign w:val="center"/>
          </w:tcPr>
          <w:p w14:paraId="5A8C36BD" w14:textId="77777777" w:rsidR="00303F4D" w:rsidRDefault="00D1468B">
            <w:pPr>
              <w:pStyle w:val="20"/>
            </w:pPr>
            <w:r>
              <w:t>项目评审数量</w:t>
            </w:r>
          </w:p>
        </w:tc>
        <w:tc>
          <w:tcPr>
            <w:tcW w:w="3430" w:type="dxa"/>
            <w:vAlign w:val="center"/>
          </w:tcPr>
          <w:p w14:paraId="501CE985" w14:textId="77777777" w:rsidR="00303F4D" w:rsidRDefault="00D1468B">
            <w:pPr>
              <w:pStyle w:val="20"/>
            </w:pPr>
            <w:r>
              <w:t>项目评审数量</w:t>
            </w:r>
          </w:p>
        </w:tc>
        <w:tc>
          <w:tcPr>
            <w:tcW w:w="2551" w:type="dxa"/>
            <w:vAlign w:val="center"/>
          </w:tcPr>
          <w:p w14:paraId="694F4A1B" w14:textId="77777777" w:rsidR="00303F4D" w:rsidRDefault="00D1468B">
            <w:pPr>
              <w:pStyle w:val="20"/>
            </w:pPr>
            <w:r>
              <w:t>≥2000</w:t>
            </w:r>
            <w:r>
              <w:t>项</w:t>
            </w:r>
          </w:p>
        </w:tc>
      </w:tr>
      <w:tr w:rsidR="001F67E4" w14:paraId="427EC25F" w14:textId="77777777" w:rsidTr="001F67E4">
        <w:trPr>
          <w:trHeight w:val="369"/>
          <w:jc w:val="center"/>
        </w:trPr>
        <w:tc>
          <w:tcPr>
            <w:tcW w:w="1276" w:type="dxa"/>
            <w:vMerge/>
            <w:vAlign w:val="center"/>
          </w:tcPr>
          <w:p w14:paraId="674187F0" w14:textId="77777777" w:rsidR="00303F4D" w:rsidRDefault="00303F4D"/>
        </w:tc>
        <w:tc>
          <w:tcPr>
            <w:tcW w:w="1276" w:type="dxa"/>
            <w:vAlign w:val="center"/>
          </w:tcPr>
          <w:p w14:paraId="5808F9B2" w14:textId="77777777" w:rsidR="00303F4D" w:rsidRDefault="00D1468B">
            <w:pPr>
              <w:pStyle w:val="20"/>
            </w:pPr>
            <w:r>
              <w:t>数量指标</w:t>
            </w:r>
          </w:p>
        </w:tc>
        <w:tc>
          <w:tcPr>
            <w:tcW w:w="1332" w:type="dxa"/>
            <w:vAlign w:val="center"/>
          </w:tcPr>
          <w:p w14:paraId="6B601700" w14:textId="77777777" w:rsidR="00303F4D" w:rsidRDefault="00D1468B">
            <w:pPr>
              <w:pStyle w:val="20"/>
            </w:pPr>
            <w:r>
              <w:t>项目立项数量</w:t>
            </w:r>
          </w:p>
        </w:tc>
        <w:tc>
          <w:tcPr>
            <w:tcW w:w="3430" w:type="dxa"/>
            <w:vAlign w:val="center"/>
          </w:tcPr>
          <w:p w14:paraId="605F4612" w14:textId="77777777" w:rsidR="00303F4D" w:rsidRDefault="00D1468B">
            <w:pPr>
              <w:pStyle w:val="20"/>
            </w:pPr>
            <w:r>
              <w:t>项目立项数量</w:t>
            </w:r>
          </w:p>
        </w:tc>
        <w:tc>
          <w:tcPr>
            <w:tcW w:w="2551" w:type="dxa"/>
            <w:vAlign w:val="center"/>
          </w:tcPr>
          <w:p w14:paraId="7D46C767" w14:textId="77777777" w:rsidR="00303F4D" w:rsidRDefault="00D1468B">
            <w:pPr>
              <w:pStyle w:val="20"/>
            </w:pPr>
            <w:r>
              <w:t>≥800</w:t>
            </w:r>
            <w:r>
              <w:t>项</w:t>
            </w:r>
          </w:p>
        </w:tc>
      </w:tr>
      <w:tr w:rsidR="001F67E4" w14:paraId="27514251" w14:textId="77777777" w:rsidTr="001F67E4">
        <w:trPr>
          <w:trHeight w:val="369"/>
          <w:jc w:val="center"/>
        </w:trPr>
        <w:tc>
          <w:tcPr>
            <w:tcW w:w="1276" w:type="dxa"/>
            <w:vMerge/>
            <w:vAlign w:val="center"/>
          </w:tcPr>
          <w:p w14:paraId="13F397C6" w14:textId="77777777" w:rsidR="00303F4D" w:rsidRDefault="00303F4D"/>
        </w:tc>
        <w:tc>
          <w:tcPr>
            <w:tcW w:w="1276" w:type="dxa"/>
            <w:vAlign w:val="center"/>
          </w:tcPr>
          <w:p w14:paraId="03123191" w14:textId="77777777" w:rsidR="00303F4D" w:rsidRDefault="00D1468B">
            <w:pPr>
              <w:pStyle w:val="20"/>
            </w:pPr>
            <w:r>
              <w:t>数量指标</w:t>
            </w:r>
          </w:p>
        </w:tc>
        <w:tc>
          <w:tcPr>
            <w:tcW w:w="1332" w:type="dxa"/>
            <w:vAlign w:val="center"/>
          </w:tcPr>
          <w:p w14:paraId="6C0448B6" w14:textId="77777777" w:rsidR="00303F4D" w:rsidRDefault="00D1468B">
            <w:pPr>
              <w:pStyle w:val="20"/>
            </w:pPr>
            <w:r>
              <w:t>项目验收数量</w:t>
            </w:r>
          </w:p>
        </w:tc>
        <w:tc>
          <w:tcPr>
            <w:tcW w:w="3430" w:type="dxa"/>
            <w:vAlign w:val="center"/>
          </w:tcPr>
          <w:p w14:paraId="7B66616E" w14:textId="77777777" w:rsidR="00303F4D" w:rsidRDefault="00D1468B">
            <w:pPr>
              <w:pStyle w:val="20"/>
            </w:pPr>
            <w:r>
              <w:t>项目验收数量</w:t>
            </w:r>
          </w:p>
        </w:tc>
        <w:tc>
          <w:tcPr>
            <w:tcW w:w="2551" w:type="dxa"/>
            <w:vAlign w:val="center"/>
          </w:tcPr>
          <w:p w14:paraId="2E050870" w14:textId="77777777" w:rsidR="00303F4D" w:rsidRDefault="00D1468B">
            <w:pPr>
              <w:pStyle w:val="20"/>
            </w:pPr>
            <w:r>
              <w:t>≥1000</w:t>
            </w:r>
            <w:r>
              <w:t>项</w:t>
            </w:r>
          </w:p>
        </w:tc>
      </w:tr>
      <w:tr w:rsidR="001F67E4" w14:paraId="3F9EB1D0" w14:textId="77777777" w:rsidTr="001F67E4">
        <w:trPr>
          <w:trHeight w:val="369"/>
          <w:jc w:val="center"/>
        </w:trPr>
        <w:tc>
          <w:tcPr>
            <w:tcW w:w="1276" w:type="dxa"/>
            <w:vMerge/>
            <w:vAlign w:val="center"/>
          </w:tcPr>
          <w:p w14:paraId="7369F17E" w14:textId="77777777" w:rsidR="00303F4D" w:rsidRDefault="00303F4D"/>
        </w:tc>
        <w:tc>
          <w:tcPr>
            <w:tcW w:w="1276" w:type="dxa"/>
            <w:vAlign w:val="center"/>
          </w:tcPr>
          <w:p w14:paraId="42626755" w14:textId="77777777" w:rsidR="00303F4D" w:rsidRDefault="00D1468B">
            <w:pPr>
              <w:pStyle w:val="20"/>
            </w:pPr>
            <w:r>
              <w:t>数量指标</w:t>
            </w:r>
          </w:p>
        </w:tc>
        <w:tc>
          <w:tcPr>
            <w:tcW w:w="1332" w:type="dxa"/>
            <w:vAlign w:val="center"/>
          </w:tcPr>
          <w:p w14:paraId="54230BC2" w14:textId="77777777" w:rsidR="00303F4D" w:rsidRDefault="00D1468B">
            <w:pPr>
              <w:pStyle w:val="20"/>
            </w:pPr>
            <w:r>
              <w:t>网络视频答辩场次</w:t>
            </w:r>
          </w:p>
        </w:tc>
        <w:tc>
          <w:tcPr>
            <w:tcW w:w="3430" w:type="dxa"/>
            <w:vAlign w:val="center"/>
          </w:tcPr>
          <w:p w14:paraId="5F86F02F" w14:textId="77777777" w:rsidR="00303F4D" w:rsidRDefault="00D1468B">
            <w:pPr>
              <w:pStyle w:val="20"/>
            </w:pPr>
            <w:r>
              <w:t>网络视频答辩场次</w:t>
            </w:r>
          </w:p>
        </w:tc>
        <w:tc>
          <w:tcPr>
            <w:tcW w:w="2551" w:type="dxa"/>
            <w:vAlign w:val="center"/>
          </w:tcPr>
          <w:p w14:paraId="18CDFF5E" w14:textId="77777777" w:rsidR="00303F4D" w:rsidRDefault="00D1468B">
            <w:pPr>
              <w:pStyle w:val="20"/>
            </w:pPr>
            <w:r>
              <w:t>≥80</w:t>
            </w:r>
            <w:r>
              <w:t>场</w:t>
            </w:r>
          </w:p>
        </w:tc>
      </w:tr>
      <w:tr w:rsidR="001F67E4" w14:paraId="7FBB240D" w14:textId="77777777" w:rsidTr="001F67E4">
        <w:trPr>
          <w:trHeight w:val="369"/>
          <w:jc w:val="center"/>
        </w:trPr>
        <w:tc>
          <w:tcPr>
            <w:tcW w:w="1276" w:type="dxa"/>
            <w:vMerge/>
            <w:vAlign w:val="center"/>
          </w:tcPr>
          <w:p w14:paraId="461847E9" w14:textId="77777777" w:rsidR="00303F4D" w:rsidRDefault="00303F4D"/>
        </w:tc>
        <w:tc>
          <w:tcPr>
            <w:tcW w:w="1276" w:type="dxa"/>
            <w:vAlign w:val="center"/>
          </w:tcPr>
          <w:p w14:paraId="2C8B9D32" w14:textId="77777777" w:rsidR="00303F4D" w:rsidRDefault="00D1468B">
            <w:pPr>
              <w:pStyle w:val="20"/>
            </w:pPr>
            <w:r>
              <w:t>质量指标</w:t>
            </w:r>
          </w:p>
        </w:tc>
        <w:tc>
          <w:tcPr>
            <w:tcW w:w="1332" w:type="dxa"/>
            <w:vAlign w:val="center"/>
          </w:tcPr>
          <w:p w14:paraId="031A620E" w14:textId="77777777" w:rsidR="00303F4D" w:rsidRDefault="00D1468B">
            <w:pPr>
              <w:pStyle w:val="20"/>
            </w:pPr>
            <w:r>
              <w:t>科技计划项目管理申报流程合规率</w:t>
            </w:r>
          </w:p>
        </w:tc>
        <w:tc>
          <w:tcPr>
            <w:tcW w:w="3430" w:type="dxa"/>
            <w:vAlign w:val="center"/>
          </w:tcPr>
          <w:p w14:paraId="2630733A" w14:textId="77777777" w:rsidR="00303F4D" w:rsidRDefault="00D1468B">
            <w:pPr>
              <w:pStyle w:val="20"/>
            </w:pPr>
            <w:r>
              <w:t>科技计划项目管理申报流程合规率</w:t>
            </w:r>
          </w:p>
        </w:tc>
        <w:tc>
          <w:tcPr>
            <w:tcW w:w="2551" w:type="dxa"/>
            <w:vAlign w:val="center"/>
          </w:tcPr>
          <w:p w14:paraId="2F796276" w14:textId="77777777" w:rsidR="00303F4D" w:rsidRDefault="00D1468B">
            <w:pPr>
              <w:pStyle w:val="20"/>
            </w:pPr>
            <w:r>
              <w:t>≥95</w:t>
            </w:r>
            <w:r>
              <w:t>百分率</w:t>
            </w:r>
          </w:p>
        </w:tc>
      </w:tr>
      <w:tr w:rsidR="001F67E4" w14:paraId="7E7148FA" w14:textId="77777777" w:rsidTr="001F67E4">
        <w:trPr>
          <w:trHeight w:val="369"/>
          <w:jc w:val="center"/>
        </w:trPr>
        <w:tc>
          <w:tcPr>
            <w:tcW w:w="1276" w:type="dxa"/>
            <w:vMerge/>
            <w:vAlign w:val="center"/>
          </w:tcPr>
          <w:p w14:paraId="496301C1" w14:textId="77777777" w:rsidR="00303F4D" w:rsidRDefault="00303F4D"/>
        </w:tc>
        <w:tc>
          <w:tcPr>
            <w:tcW w:w="1276" w:type="dxa"/>
            <w:vAlign w:val="center"/>
          </w:tcPr>
          <w:p w14:paraId="76472CD7" w14:textId="77777777" w:rsidR="00303F4D" w:rsidRDefault="00D1468B">
            <w:pPr>
              <w:pStyle w:val="20"/>
            </w:pPr>
            <w:r>
              <w:t>质量指标</w:t>
            </w:r>
          </w:p>
        </w:tc>
        <w:tc>
          <w:tcPr>
            <w:tcW w:w="1332" w:type="dxa"/>
            <w:vAlign w:val="center"/>
          </w:tcPr>
          <w:p w14:paraId="23902B3E" w14:textId="77777777" w:rsidR="00303F4D" w:rsidRDefault="00D1468B">
            <w:pPr>
              <w:pStyle w:val="20"/>
            </w:pPr>
            <w:r>
              <w:t>网络视频答辩稳定率</w:t>
            </w:r>
          </w:p>
        </w:tc>
        <w:tc>
          <w:tcPr>
            <w:tcW w:w="3430" w:type="dxa"/>
            <w:vAlign w:val="center"/>
          </w:tcPr>
          <w:p w14:paraId="6CD7BC2B" w14:textId="77777777" w:rsidR="00303F4D" w:rsidRDefault="00D1468B">
            <w:pPr>
              <w:pStyle w:val="20"/>
            </w:pPr>
            <w:r>
              <w:t>网络视频答辩稳定率</w:t>
            </w:r>
          </w:p>
        </w:tc>
        <w:tc>
          <w:tcPr>
            <w:tcW w:w="2551" w:type="dxa"/>
            <w:vAlign w:val="center"/>
          </w:tcPr>
          <w:p w14:paraId="4F73E48A" w14:textId="77777777" w:rsidR="00303F4D" w:rsidRDefault="00D1468B">
            <w:pPr>
              <w:pStyle w:val="20"/>
            </w:pPr>
            <w:r>
              <w:t>≥95</w:t>
            </w:r>
            <w:r>
              <w:t>百分率</w:t>
            </w:r>
          </w:p>
        </w:tc>
      </w:tr>
      <w:tr w:rsidR="001F67E4" w14:paraId="64B86735" w14:textId="77777777" w:rsidTr="001F67E4">
        <w:trPr>
          <w:trHeight w:val="369"/>
          <w:jc w:val="center"/>
        </w:trPr>
        <w:tc>
          <w:tcPr>
            <w:tcW w:w="1276" w:type="dxa"/>
            <w:vMerge/>
            <w:vAlign w:val="center"/>
          </w:tcPr>
          <w:p w14:paraId="5B09A77D" w14:textId="77777777" w:rsidR="00303F4D" w:rsidRDefault="00303F4D"/>
        </w:tc>
        <w:tc>
          <w:tcPr>
            <w:tcW w:w="1276" w:type="dxa"/>
            <w:vAlign w:val="center"/>
          </w:tcPr>
          <w:p w14:paraId="1C6B4C3D" w14:textId="77777777" w:rsidR="00303F4D" w:rsidRDefault="00D1468B">
            <w:pPr>
              <w:pStyle w:val="20"/>
            </w:pPr>
            <w:r>
              <w:t>时效指标</w:t>
            </w:r>
          </w:p>
        </w:tc>
        <w:tc>
          <w:tcPr>
            <w:tcW w:w="1332" w:type="dxa"/>
            <w:vAlign w:val="center"/>
          </w:tcPr>
          <w:p w14:paraId="5B58943A" w14:textId="77777777" w:rsidR="00303F4D" w:rsidRDefault="00D1468B">
            <w:pPr>
              <w:pStyle w:val="20"/>
            </w:pPr>
            <w:r>
              <w:t>技术支持服务完成时间</w:t>
            </w:r>
          </w:p>
        </w:tc>
        <w:tc>
          <w:tcPr>
            <w:tcW w:w="3430" w:type="dxa"/>
            <w:vAlign w:val="center"/>
          </w:tcPr>
          <w:p w14:paraId="703B6DA1" w14:textId="77777777" w:rsidR="00303F4D" w:rsidRDefault="00D1468B">
            <w:pPr>
              <w:pStyle w:val="20"/>
            </w:pPr>
            <w:r>
              <w:t>技术支持服务完成时间</w:t>
            </w:r>
          </w:p>
        </w:tc>
        <w:tc>
          <w:tcPr>
            <w:tcW w:w="2551" w:type="dxa"/>
            <w:vAlign w:val="center"/>
          </w:tcPr>
          <w:p w14:paraId="47441DFD" w14:textId="77777777" w:rsidR="00303F4D" w:rsidRDefault="00D1468B">
            <w:pPr>
              <w:pStyle w:val="20"/>
            </w:pPr>
            <w:r>
              <w:t>2023</w:t>
            </w:r>
            <w:r>
              <w:t>年</w:t>
            </w:r>
            <w:r>
              <w:t>12</w:t>
            </w:r>
            <w:r>
              <w:t>月</w:t>
            </w:r>
            <w:r>
              <w:t>31</w:t>
            </w:r>
            <w:r>
              <w:t>日前</w:t>
            </w:r>
          </w:p>
        </w:tc>
      </w:tr>
      <w:tr w:rsidR="001F67E4" w14:paraId="3F7B99B0" w14:textId="77777777" w:rsidTr="001F67E4">
        <w:trPr>
          <w:trHeight w:val="369"/>
          <w:jc w:val="center"/>
        </w:trPr>
        <w:tc>
          <w:tcPr>
            <w:tcW w:w="1276" w:type="dxa"/>
            <w:vMerge/>
            <w:vAlign w:val="center"/>
          </w:tcPr>
          <w:p w14:paraId="115C465B" w14:textId="77777777" w:rsidR="00303F4D" w:rsidRDefault="00303F4D"/>
        </w:tc>
        <w:tc>
          <w:tcPr>
            <w:tcW w:w="1276" w:type="dxa"/>
            <w:vAlign w:val="center"/>
          </w:tcPr>
          <w:p w14:paraId="1C03CC54" w14:textId="77777777" w:rsidR="00303F4D" w:rsidRDefault="00D1468B">
            <w:pPr>
              <w:pStyle w:val="20"/>
            </w:pPr>
            <w:r>
              <w:t>成本指标</w:t>
            </w:r>
          </w:p>
        </w:tc>
        <w:tc>
          <w:tcPr>
            <w:tcW w:w="1332" w:type="dxa"/>
            <w:vAlign w:val="center"/>
          </w:tcPr>
          <w:p w14:paraId="58C27FFE" w14:textId="77777777" w:rsidR="00303F4D" w:rsidRDefault="00D1468B">
            <w:pPr>
              <w:pStyle w:val="20"/>
            </w:pPr>
            <w:r>
              <w:t>专项工作经费执行情况</w:t>
            </w:r>
          </w:p>
        </w:tc>
        <w:tc>
          <w:tcPr>
            <w:tcW w:w="3430" w:type="dxa"/>
            <w:vAlign w:val="center"/>
          </w:tcPr>
          <w:p w14:paraId="38B50612" w14:textId="77777777" w:rsidR="00303F4D" w:rsidRDefault="00D1468B">
            <w:pPr>
              <w:pStyle w:val="20"/>
            </w:pPr>
            <w:r>
              <w:t>专项工作经费执行情况</w:t>
            </w:r>
          </w:p>
        </w:tc>
        <w:tc>
          <w:tcPr>
            <w:tcW w:w="2551" w:type="dxa"/>
            <w:vAlign w:val="center"/>
          </w:tcPr>
          <w:p w14:paraId="62725FEB" w14:textId="77777777" w:rsidR="00303F4D" w:rsidRDefault="00D1468B">
            <w:pPr>
              <w:pStyle w:val="20"/>
            </w:pPr>
            <w:r>
              <w:t>≤100</w:t>
            </w:r>
            <w:r>
              <w:t>万元</w:t>
            </w:r>
          </w:p>
        </w:tc>
      </w:tr>
      <w:tr w:rsidR="001F67E4" w14:paraId="674A74BB" w14:textId="77777777" w:rsidTr="001F67E4">
        <w:trPr>
          <w:trHeight w:val="369"/>
          <w:jc w:val="center"/>
        </w:trPr>
        <w:tc>
          <w:tcPr>
            <w:tcW w:w="1276" w:type="dxa"/>
            <w:vAlign w:val="center"/>
          </w:tcPr>
          <w:p w14:paraId="03C3D3A7" w14:textId="77777777" w:rsidR="00303F4D" w:rsidRDefault="00D1468B">
            <w:pPr>
              <w:pStyle w:val="30"/>
            </w:pPr>
            <w:r>
              <w:t>效益指标</w:t>
            </w:r>
          </w:p>
        </w:tc>
        <w:tc>
          <w:tcPr>
            <w:tcW w:w="1276" w:type="dxa"/>
            <w:vAlign w:val="center"/>
          </w:tcPr>
          <w:p w14:paraId="0A9B5190" w14:textId="77777777" w:rsidR="00303F4D" w:rsidRDefault="00D1468B">
            <w:pPr>
              <w:pStyle w:val="20"/>
            </w:pPr>
            <w:r>
              <w:t>社会效益指标</w:t>
            </w:r>
          </w:p>
        </w:tc>
        <w:tc>
          <w:tcPr>
            <w:tcW w:w="1332" w:type="dxa"/>
            <w:vAlign w:val="center"/>
          </w:tcPr>
          <w:p w14:paraId="0394B504" w14:textId="77777777" w:rsidR="00303F4D" w:rsidRDefault="00D1468B">
            <w:pPr>
              <w:pStyle w:val="20"/>
            </w:pPr>
            <w:r>
              <w:t>提高天津市科技计划项目管理信息化水平</w:t>
            </w:r>
          </w:p>
        </w:tc>
        <w:tc>
          <w:tcPr>
            <w:tcW w:w="3430" w:type="dxa"/>
            <w:vAlign w:val="center"/>
          </w:tcPr>
          <w:p w14:paraId="7AF11AAA" w14:textId="77777777" w:rsidR="00303F4D" w:rsidRDefault="00D1468B">
            <w:pPr>
              <w:pStyle w:val="20"/>
            </w:pPr>
            <w:r>
              <w:t>提高天津市科技计划项目管理信息化水平</w:t>
            </w:r>
          </w:p>
        </w:tc>
        <w:tc>
          <w:tcPr>
            <w:tcW w:w="2551" w:type="dxa"/>
            <w:vAlign w:val="center"/>
          </w:tcPr>
          <w:p w14:paraId="19B58428" w14:textId="77777777" w:rsidR="00303F4D" w:rsidRDefault="00D1468B">
            <w:pPr>
              <w:pStyle w:val="20"/>
            </w:pPr>
            <w:r>
              <w:t>提高</w:t>
            </w:r>
          </w:p>
        </w:tc>
      </w:tr>
      <w:tr w:rsidR="001F67E4" w14:paraId="7364BEA6" w14:textId="77777777" w:rsidTr="001F67E4">
        <w:trPr>
          <w:trHeight w:val="369"/>
          <w:jc w:val="center"/>
        </w:trPr>
        <w:tc>
          <w:tcPr>
            <w:tcW w:w="1276" w:type="dxa"/>
            <w:vMerge w:val="restart"/>
            <w:vAlign w:val="center"/>
          </w:tcPr>
          <w:p w14:paraId="2E6D1070" w14:textId="77777777" w:rsidR="00303F4D" w:rsidRDefault="00D1468B">
            <w:pPr>
              <w:pStyle w:val="30"/>
            </w:pPr>
            <w:r>
              <w:t>满意度指标</w:t>
            </w:r>
          </w:p>
        </w:tc>
        <w:tc>
          <w:tcPr>
            <w:tcW w:w="1276" w:type="dxa"/>
            <w:vAlign w:val="center"/>
          </w:tcPr>
          <w:p w14:paraId="291C5EBF" w14:textId="77777777" w:rsidR="00303F4D" w:rsidRDefault="00D1468B">
            <w:pPr>
              <w:pStyle w:val="20"/>
            </w:pPr>
            <w:r>
              <w:t>服务对象满意度指标</w:t>
            </w:r>
          </w:p>
        </w:tc>
        <w:tc>
          <w:tcPr>
            <w:tcW w:w="1332" w:type="dxa"/>
            <w:vAlign w:val="center"/>
          </w:tcPr>
          <w:p w14:paraId="406B98DB" w14:textId="77777777" w:rsidR="00303F4D" w:rsidRDefault="00D1468B">
            <w:pPr>
              <w:pStyle w:val="20"/>
            </w:pPr>
            <w:r>
              <w:t>系统用户满意度</w:t>
            </w:r>
          </w:p>
        </w:tc>
        <w:tc>
          <w:tcPr>
            <w:tcW w:w="3430" w:type="dxa"/>
            <w:vAlign w:val="center"/>
          </w:tcPr>
          <w:p w14:paraId="7AD3F0BB" w14:textId="77777777" w:rsidR="00303F4D" w:rsidRDefault="00D1468B">
            <w:pPr>
              <w:pStyle w:val="20"/>
            </w:pPr>
            <w:r>
              <w:t>系统用户满意度</w:t>
            </w:r>
          </w:p>
        </w:tc>
        <w:tc>
          <w:tcPr>
            <w:tcW w:w="2551" w:type="dxa"/>
            <w:vAlign w:val="center"/>
          </w:tcPr>
          <w:p w14:paraId="09240680" w14:textId="77777777" w:rsidR="00303F4D" w:rsidRDefault="00D1468B">
            <w:pPr>
              <w:pStyle w:val="20"/>
            </w:pPr>
            <w:r>
              <w:t>≥90</w:t>
            </w:r>
            <w:r>
              <w:t>百分率</w:t>
            </w:r>
          </w:p>
        </w:tc>
      </w:tr>
      <w:tr w:rsidR="001F67E4" w14:paraId="3C6FF2AB" w14:textId="77777777" w:rsidTr="001F67E4">
        <w:trPr>
          <w:trHeight w:val="369"/>
          <w:jc w:val="center"/>
        </w:trPr>
        <w:tc>
          <w:tcPr>
            <w:tcW w:w="1276" w:type="dxa"/>
            <w:vMerge/>
            <w:vAlign w:val="center"/>
          </w:tcPr>
          <w:p w14:paraId="7AF2E7C7" w14:textId="77777777" w:rsidR="00303F4D" w:rsidRDefault="00303F4D"/>
        </w:tc>
        <w:tc>
          <w:tcPr>
            <w:tcW w:w="1276" w:type="dxa"/>
            <w:vAlign w:val="center"/>
          </w:tcPr>
          <w:p w14:paraId="53B2B8B3" w14:textId="77777777" w:rsidR="00303F4D" w:rsidRDefault="00D1468B">
            <w:pPr>
              <w:pStyle w:val="20"/>
            </w:pPr>
            <w:r>
              <w:t>服务对象满意度指标</w:t>
            </w:r>
          </w:p>
        </w:tc>
        <w:tc>
          <w:tcPr>
            <w:tcW w:w="1332" w:type="dxa"/>
            <w:vAlign w:val="center"/>
          </w:tcPr>
          <w:p w14:paraId="0A648B2A" w14:textId="77777777" w:rsidR="00303F4D" w:rsidRDefault="00D1468B">
            <w:pPr>
              <w:pStyle w:val="20"/>
            </w:pPr>
            <w:r>
              <w:t>评审专家满意度</w:t>
            </w:r>
          </w:p>
        </w:tc>
        <w:tc>
          <w:tcPr>
            <w:tcW w:w="3430" w:type="dxa"/>
            <w:vAlign w:val="center"/>
          </w:tcPr>
          <w:p w14:paraId="4E3B7F75" w14:textId="77777777" w:rsidR="00303F4D" w:rsidRDefault="00D1468B">
            <w:pPr>
              <w:pStyle w:val="20"/>
            </w:pPr>
            <w:r>
              <w:t>评审专家满意度</w:t>
            </w:r>
          </w:p>
        </w:tc>
        <w:tc>
          <w:tcPr>
            <w:tcW w:w="2551" w:type="dxa"/>
            <w:vAlign w:val="center"/>
          </w:tcPr>
          <w:p w14:paraId="11F594F9" w14:textId="77777777" w:rsidR="00303F4D" w:rsidRDefault="00D1468B">
            <w:pPr>
              <w:pStyle w:val="20"/>
            </w:pPr>
            <w:r>
              <w:t>≥90</w:t>
            </w:r>
            <w:r>
              <w:t>百分率</w:t>
            </w:r>
          </w:p>
        </w:tc>
      </w:tr>
    </w:tbl>
    <w:p w14:paraId="2DBD6EE7" w14:textId="77777777" w:rsidR="00303F4D" w:rsidRDefault="00303F4D">
      <w:pPr>
        <w:sectPr w:rsidR="00303F4D">
          <w:pgSz w:w="11900" w:h="16840"/>
          <w:pgMar w:top="1984" w:right="1304" w:bottom="1134" w:left="1304" w:header="720" w:footer="720" w:gutter="0"/>
          <w:cols w:space="720"/>
        </w:sectPr>
      </w:pPr>
    </w:p>
    <w:p w14:paraId="57545328" w14:textId="77777777" w:rsidR="00303F4D" w:rsidRDefault="00D1468B">
      <w:pPr>
        <w:jc w:val="center"/>
      </w:pPr>
      <w:r>
        <w:rPr>
          <w:rFonts w:ascii="方正仿宋_GBK" w:eastAsia="方正仿宋_GBK" w:hAnsi="方正仿宋_GBK" w:cs="方正仿宋_GBK"/>
          <w:color w:val="000000"/>
          <w:sz w:val="28"/>
        </w:rPr>
        <w:lastRenderedPageBreak/>
        <w:t xml:space="preserve"> </w:t>
      </w:r>
    </w:p>
    <w:p w14:paraId="59070B0F" w14:textId="2EC5AC10" w:rsidR="00303F4D" w:rsidRDefault="00301B20">
      <w:pPr>
        <w:ind w:firstLine="560"/>
        <w:outlineLvl w:val="3"/>
      </w:pPr>
      <w:bookmarkStart w:id="5" w:name="_Toc126831792"/>
      <w:r>
        <w:rPr>
          <w:rFonts w:ascii="方正仿宋_GBK" w:eastAsia="方正仿宋_GBK" w:hAnsi="方正仿宋_GBK" w:cs="方正仿宋_GBK" w:hint="eastAsia"/>
          <w:color w:val="000000"/>
          <w:sz w:val="28"/>
          <w:lang w:eastAsia="zh-CN"/>
        </w:rPr>
        <w:t>6</w:t>
      </w:r>
      <w:r w:rsidR="00D1468B">
        <w:rPr>
          <w:rFonts w:ascii="方正仿宋_GBK" w:eastAsia="方正仿宋_GBK" w:hAnsi="方正仿宋_GBK" w:cs="方正仿宋_GBK"/>
          <w:color w:val="000000"/>
          <w:sz w:val="28"/>
        </w:rPr>
        <w:t>.</w:t>
      </w:r>
      <w:r w:rsidR="00D1468B">
        <w:rPr>
          <w:rFonts w:ascii="方正仿宋_GBK" w:eastAsia="方正仿宋_GBK" w:hAnsi="方正仿宋_GBK" w:cs="方正仿宋_GBK"/>
          <w:color w:val="000000"/>
          <w:sz w:val="28"/>
        </w:rPr>
        <w:t>天津市引进境外专家项目管理信息系统维护及天津市外国专家科研项目管理信息系统建设绩效目标表</w:t>
      </w:r>
      <w:bookmarkEnd w:id="5"/>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1587"/>
        <w:gridCol w:w="1843"/>
        <w:gridCol w:w="1276"/>
        <w:gridCol w:w="1276"/>
      </w:tblGrid>
      <w:tr w:rsidR="001F67E4" w14:paraId="46DFFA1C" w14:textId="77777777" w:rsidTr="001F67E4">
        <w:trPr>
          <w:trHeight w:val="397"/>
          <w:jc w:val="center"/>
        </w:trPr>
        <w:tc>
          <w:tcPr>
            <w:tcW w:w="8589" w:type="dxa"/>
            <w:gridSpan w:val="6"/>
            <w:tcBorders>
              <w:top w:val="single" w:sz="6" w:space="0" w:color="FFFFFF"/>
              <w:left w:val="single" w:sz="6" w:space="0" w:color="FFFFFF"/>
              <w:right w:val="single" w:sz="6" w:space="0" w:color="FFFFFF"/>
            </w:tcBorders>
            <w:vAlign w:val="center"/>
          </w:tcPr>
          <w:p w14:paraId="7E401D01" w14:textId="77777777" w:rsidR="00303F4D" w:rsidRDefault="00D1468B">
            <w:pPr>
              <w:pStyle w:val="5"/>
            </w:pPr>
            <w:r>
              <w:t>331201</w:t>
            </w:r>
            <w:r>
              <w:t>天津市科学技术信息研究所</w:t>
            </w:r>
          </w:p>
        </w:tc>
        <w:tc>
          <w:tcPr>
            <w:tcW w:w="1276" w:type="dxa"/>
            <w:tcBorders>
              <w:top w:val="single" w:sz="6" w:space="0" w:color="FFFFFF"/>
              <w:left w:val="single" w:sz="6" w:space="0" w:color="FFFFFF"/>
              <w:right w:val="single" w:sz="6" w:space="0" w:color="FFFFFF"/>
            </w:tcBorders>
            <w:vAlign w:val="center"/>
          </w:tcPr>
          <w:p w14:paraId="6C9262AA" w14:textId="77777777" w:rsidR="00303F4D" w:rsidRDefault="00D1468B">
            <w:pPr>
              <w:pStyle w:val="4"/>
            </w:pPr>
            <w:r>
              <w:t>单位：万元</w:t>
            </w:r>
          </w:p>
        </w:tc>
      </w:tr>
      <w:tr w:rsidR="001F67E4" w14:paraId="067EB2AA" w14:textId="77777777" w:rsidTr="001F67E4">
        <w:trPr>
          <w:trHeight w:val="369"/>
          <w:jc w:val="center"/>
        </w:trPr>
        <w:tc>
          <w:tcPr>
            <w:tcW w:w="1276" w:type="dxa"/>
            <w:vAlign w:val="center"/>
          </w:tcPr>
          <w:p w14:paraId="198AE2CF" w14:textId="77777777" w:rsidR="00303F4D" w:rsidRDefault="00D1468B">
            <w:pPr>
              <w:pStyle w:val="10"/>
            </w:pPr>
            <w:r>
              <w:t>项目名称</w:t>
            </w:r>
          </w:p>
        </w:tc>
        <w:tc>
          <w:tcPr>
            <w:tcW w:w="8589" w:type="dxa"/>
            <w:gridSpan w:val="6"/>
            <w:vAlign w:val="center"/>
          </w:tcPr>
          <w:p w14:paraId="002BE27D" w14:textId="77777777" w:rsidR="00303F4D" w:rsidRDefault="00D1468B">
            <w:pPr>
              <w:pStyle w:val="20"/>
            </w:pPr>
            <w:r>
              <w:t>天津市引进境外专家项目管理信息系统维护及天津市外国专家科研项目管理信息系统建设</w:t>
            </w:r>
          </w:p>
        </w:tc>
      </w:tr>
      <w:tr w:rsidR="00303F4D" w14:paraId="182471F3" w14:textId="77777777">
        <w:trPr>
          <w:trHeight w:val="369"/>
          <w:jc w:val="center"/>
        </w:trPr>
        <w:tc>
          <w:tcPr>
            <w:tcW w:w="1276" w:type="dxa"/>
            <w:vMerge w:val="restart"/>
            <w:vAlign w:val="center"/>
          </w:tcPr>
          <w:p w14:paraId="4598E638" w14:textId="77777777" w:rsidR="00303F4D" w:rsidRDefault="00D1468B">
            <w:pPr>
              <w:pStyle w:val="10"/>
            </w:pPr>
            <w:r>
              <w:t>预算规模及资金用途</w:t>
            </w:r>
          </w:p>
        </w:tc>
        <w:tc>
          <w:tcPr>
            <w:tcW w:w="1276" w:type="dxa"/>
            <w:vAlign w:val="center"/>
          </w:tcPr>
          <w:p w14:paraId="15C4D09B" w14:textId="77777777" w:rsidR="00303F4D" w:rsidRDefault="00D1468B">
            <w:pPr>
              <w:pStyle w:val="10"/>
            </w:pPr>
            <w:r>
              <w:t>预算数</w:t>
            </w:r>
          </w:p>
        </w:tc>
        <w:tc>
          <w:tcPr>
            <w:tcW w:w="1332" w:type="dxa"/>
            <w:vAlign w:val="center"/>
          </w:tcPr>
          <w:p w14:paraId="3A83911E" w14:textId="77777777" w:rsidR="00303F4D" w:rsidRDefault="00D1468B">
            <w:pPr>
              <w:pStyle w:val="20"/>
            </w:pPr>
            <w:r>
              <w:t>38.00</w:t>
            </w:r>
          </w:p>
        </w:tc>
        <w:tc>
          <w:tcPr>
            <w:tcW w:w="1587" w:type="dxa"/>
            <w:vAlign w:val="center"/>
          </w:tcPr>
          <w:p w14:paraId="6462F853" w14:textId="77777777" w:rsidR="00303F4D" w:rsidRDefault="00D1468B">
            <w:pPr>
              <w:pStyle w:val="10"/>
            </w:pPr>
            <w:r>
              <w:t>其中：财政</w:t>
            </w:r>
            <w:r>
              <w:t xml:space="preserve">    </w:t>
            </w:r>
            <w:r>
              <w:t>资金</w:t>
            </w:r>
          </w:p>
        </w:tc>
        <w:tc>
          <w:tcPr>
            <w:tcW w:w="1843" w:type="dxa"/>
            <w:vAlign w:val="center"/>
          </w:tcPr>
          <w:p w14:paraId="43DD6C7B" w14:textId="77777777" w:rsidR="00303F4D" w:rsidRDefault="00D1468B">
            <w:pPr>
              <w:pStyle w:val="20"/>
            </w:pPr>
            <w:r>
              <w:t>38.00</w:t>
            </w:r>
          </w:p>
        </w:tc>
        <w:tc>
          <w:tcPr>
            <w:tcW w:w="1276" w:type="dxa"/>
            <w:vAlign w:val="center"/>
          </w:tcPr>
          <w:p w14:paraId="20978CD8" w14:textId="77777777" w:rsidR="00303F4D" w:rsidRDefault="00D1468B">
            <w:pPr>
              <w:pStyle w:val="10"/>
            </w:pPr>
            <w:r>
              <w:t>其他资金</w:t>
            </w:r>
          </w:p>
        </w:tc>
        <w:tc>
          <w:tcPr>
            <w:tcW w:w="1276" w:type="dxa"/>
            <w:vAlign w:val="center"/>
          </w:tcPr>
          <w:p w14:paraId="7102EBFE" w14:textId="77777777" w:rsidR="00303F4D" w:rsidRDefault="00D1468B">
            <w:pPr>
              <w:pStyle w:val="20"/>
            </w:pPr>
            <w:r>
              <w:t xml:space="preserve"> </w:t>
            </w:r>
          </w:p>
        </w:tc>
      </w:tr>
      <w:tr w:rsidR="001F67E4" w14:paraId="0D0846DA" w14:textId="77777777" w:rsidTr="001F67E4">
        <w:trPr>
          <w:trHeight w:val="369"/>
          <w:jc w:val="center"/>
        </w:trPr>
        <w:tc>
          <w:tcPr>
            <w:tcW w:w="1276" w:type="dxa"/>
            <w:vMerge/>
          </w:tcPr>
          <w:p w14:paraId="493448B9" w14:textId="77777777" w:rsidR="00303F4D" w:rsidRDefault="00303F4D"/>
        </w:tc>
        <w:tc>
          <w:tcPr>
            <w:tcW w:w="8589" w:type="dxa"/>
            <w:gridSpan w:val="6"/>
            <w:vAlign w:val="center"/>
          </w:tcPr>
          <w:p w14:paraId="75D6CC0D" w14:textId="77777777" w:rsidR="00303F4D" w:rsidRDefault="00D1468B">
            <w:pPr>
              <w:pStyle w:val="20"/>
            </w:pPr>
            <w:r>
              <w:t>用于外国专家科研项目管理信息系统建设开发，以及引进境外专家项目系统的升级维护。</w:t>
            </w:r>
          </w:p>
        </w:tc>
      </w:tr>
      <w:tr w:rsidR="001F67E4" w14:paraId="23558915" w14:textId="77777777" w:rsidTr="001F67E4">
        <w:trPr>
          <w:trHeight w:val="369"/>
          <w:jc w:val="center"/>
        </w:trPr>
        <w:tc>
          <w:tcPr>
            <w:tcW w:w="1276" w:type="dxa"/>
            <w:vAlign w:val="center"/>
          </w:tcPr>
          <w:p w14:paraId="1192D1D8" w14:textId="77777777" w:rsidR="00303F4D" w:rsidRDefault="00D1468B">
            <w:pPr>
              <w:pStyle w:val="10"/>
            </w:pPr>
            <w:r>
              <w:t>绩效目标</w:t>
            </w:r>
          </w:p>
        </w:tc>
        <w:tc>
          <w:tcPr>
            <w:tcW w:w="8589" w:type="dxa"/>
            <w:gridSpan w:val="6"/>
            <w:vAlign w:val="center"/>
          </w:tcPr>
          <w:p w14:paraId="48890B3C" w14:textId="77777777" w:rsidR="00303F4D" w:rsidRDefault="00D1468B">
            <w:pPr>
              <w:pStyle w:val="20"/>
            </w:pPr>
            <w:r>
              <w:t>1.</w:t>
            </w:r>
            <w:r>
              <w:t>用于天津市外国专家科研项目管理信息系统的申报、受理、审核、专家评审、评估、年度总结等环节的开发，以及引进境外专家项目系统的升级维护。</w:t>
            </w:r>
          </w:p>
          <w:p w14:paraId="4C80C660" w14:textId="77777777" w:rsidR="00303F4D" w:rsidRDefault="00D1468B">
            <w:pPr>
              <w:pStyle w:val="20"/>
            </w:pPr>
            <w:r>
              <w:t>2.</w:t>
            </w:r>
            <w:r>
              <w:t>目标内容</w:t>
            </w:r>
            <w:r>
              <w:t>2</w:t>
            </w:r>
          </w:p>
        </w:tc>
      </w:tr>
    </w:tbl>
    <w:p w14:paraId="2378AFB7" w14:textId="77777777" w:rsidR="00303F4D" w:rsidRDefault="00D1468B">
      <w:pPr>
        <w:spacing w:line="2" w:lineRule="exact"/>
        <w:jc w:val="center"/>
      </w:pPr>
      <w:r>
        <w:rPr>
          <w:rFonts w:ascii="方正书宋_GBK" w:eastAsia="方正书宋_GBK" w:hAnsi="方正书宋_GBK" w:cs="方正书宋_GBK"/>
          <w:color w:val="000000"/>
          <w:sz w:val="21"/>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1276"/>
        <w:gridCol w:w="1332"/>
        <w:gridCol w:w="3430"/>
        <w:gridCol w:w="2551"/>
      </w:tblGrid>
      <w:tr w:rsidR="001F67E4" w14:paraId="2297C544" w14:textId="77777777" w:rsidTr="001F67E4">
        <w:trPr>
          <w:trHeight w:val="397"/>
          <w:tblHeader/>
          <w:jc w:val="center"/>
        </w:trPr>
        <w:tc>
          <w:tcPr>
            <w:tcW w:w="1276" w:type="dxa"/>
            <w:vAlign w:val="center"/>
          </w:tcPr>
          <w:p w14:paraId="67F9C516" w14:textId="77777777" w:rsidR="00303F4D" w:rsidRDefault="00D1468B">
            <w:pPr>
              <w:pStyle w:val="10"/>
            </w:pPr>
            <w:r>
              <w:t>一级指标</w:t>
            </w:r>
          </w:p>
        </w:tc>
        <w:tc>
          <w:tcPr>
            <w:tcW w:w="1276" w:type="dxa"/>
            <w:vAlign w:val="center"/>
          </w:tcPr>
          <w:p w14:paraId="740AD360" w14:textId="77777777" w:rsidR="00303F4D" w:rsidRDefault="00D1468B">
            <w:pPr>
              <w:pStyle w:val="10"/>
            </w:pPr>
            <w:r>
              <w:t>二级指标</w:t>
            </w:r>
          </w:p>
        </w:tc>
        <w:tc>
          <w:tcPr>
            <w:tcW w:w="1332" w:type="dxa"/>
            <w:vAlign w:val="center"/>
          </w:tcPr>
          <w:p w14:paraId="5E5C09C7" w14:textId="77777777" w:rsidR="00303F4D" w:rsidRDefault="00D1468B">
            <w:pPr>
              <w:pStyle w:val="10"/>
            </w:pPr>
            <w:r>
              <w:t>三级指标</w:t>
            </w:r>
          </w:p>
        </w:tc>
        <w:tc>
          <w:tcPr>
            <w:tcW w:w="3430" w:type="dxa"/>
            <w:vAlign w:val="center"/>
          </w:tcPr>
          <w:p w14:paraId="0BEFF388" w14:textId="77777777" w:rsidR="00303F4D" w:rsidRDefault="00D1468B">
            <w:pPr>
              <w:pStyle w:val="10"/>
            </w:pPr>
            <w:r>
              <w:t>绩效指标描述</w:t>
            </w:r>
          </w:p>
        </w:tc>
        <w:tc>
          <w:tcPr>
            <w:tcW w:w="2551" w:type="dxa"/>
            <w:vAlign w:val="center"/>
          </w:tcPr>
          <w:p w14:paraId="356A3712" w14:textId="77777777" w:rsidR="00303F4D" w:rsidRDefault="00D1468B">
            <w:pPr>
              <w:pStyle w:val="10"/>
            </w:pPr>
            <w:r>
              <w:t>指标值</w:t>
            </w:r>
          </w:p>
        </w:tc>
      </w:tr>
      <w:tr w:rsidR="001F67E4" w14:paraId="200B056B" w14:textId="77777777" w:rsidTr="001F67E4">
        <w:trPr>
          <w:trHeight w:val="369"/>
          <w:jc w:val="center"/>
        </w:trPr>
        <w:tc>
          <w:tcPr>
            <w:tcW w:w="1276" w:type="dxa"/>
            <w:vMerge w:val="restart"/>
            <w:vAlign w:val="center"/>
          </w:tcPr>
          <w:p w14:paraId="3377867D" w14:textId="77777777" w:rsidR="00303F4D" w:rsidRDefault="00D1468B">
            <w:pPr>
              <w:pStyle w:val="30"/>
            </w:pPr>
            <w:r>
              <w:t>产出指标</w:t>
            </w:r>
          </w:p>
        </w:tc>
        <w:tc>
          <w:tcPr>
            <w:tcW w:w="1276" w:type="dxa"/>
            <w:vAlign w:val="center"/>
          </w:tcPr>
          <w:p w14:paraId="0B6F3983" w14:textId="77777777" w:rsidR="00303F4D" w:rsidRDefault="00D1468B">
            <w:pPr>
              <w:pStyle w:val="20"/>
            </w:pPr>
            <w:r>
              <w:t>数量指标</w:t>
            </w:r>
          </w:p>
        </w:tc>
        <w:tc>
          <w:tcPr>
            <w:tcW w:w="1332" w:type="dxa"/>
            <w:vAlign w:val="center"/>
          </w:tcPr>
          <w:p w14:paraId="44FE10BC" w14:textId="77777777" w:rsidR="00303F4D" w:rsidRDefault="00D1468B">
            <w:pPr>
              <w:pStyle w:val="20"/>
            </w:pPr>
            <w:r>
              <w:t>建设升级系统数</w:t>
            </w:r>
          </w:p>
        </w:tc>
        <w:tc>
          <w:tcPr>
            <w:tcW w:w="3430" w:type="dxa"/>
            <w:vAlign w:val="center"/>
          </w:tcPr>
          <w:p w14:paraId="61D4D456" w14:textId="77777777" w:rsidR="00303F4D" w:rsidRDefault="00D1468B">
            <w:pPr>
              <w:pStyle w:val="20"/>
            </w:pPr>
            <w:r>
              <w:t>建设升级系统数</w:t>
            </w:r>
          </w:p>
        </w:tc>
        <w:tc>
          <w:tcPr>
            <w:tcW w:w="2551" w:type="dxa"/>
            <w:vAlign w:val="center"/>
          </w:tcPr>
          <w:p w14:paraId="648B97FA" w14:textId="77777777" w:rsidR="00303F4D" w:rsidRDefault="00D1468B">
            <w:pPr>
              <w:pStyle w:val="20"/>
            </w:pPr>
            <w:r>
              <w:t>1</w:t>
            </w:r>
            <w:r>
              <w:t>个</w:t>
            </w:r>
          </w:p>
        </w:tc>
      </w:tr>
      <w:tr w:rsidR="001F67E4" w14:paraId="61361EA6" w14:textId="77777777" w:rsidTr="001F67E4">
        <w:trPr>
          <w:trHeight w:val="369"/>
          <w:jc w:val="center"/>
        </w:trPr>
        <w:tc>
          <w:tcPr>
            <w:tcW w:w="1276" w:type="dxa"/>
            <w:vMerge/>
            <w:vAlign w:val="center"/>
          </w:tcPr>
          <w:p w14:paraId="61DBA1A7" w14:textId="77777777" w:rsidR="00303F4D" w:rsidRDefault="00303F4D"/>
        </w:tc>
        <w:tc>
          <w:tcPr>
            <w:tcW w:w="1276" w:type="dxa"/>
            <w:vAlign w:val="center"/>
          </w:tcPr>
          <w:p w14:paraId="41D55DF5" w14:textId="77777777" w:rsidR="00303F4D" w:rsidRDefault="00D1468B">
            <w:pPr>
              <w:pStyle w:val="20"/>
            </w:pPr>
            <w:r>
              <w:t>质量指标</w:t>
            </w:r>
          </w:p>
        </w:tc>
        <w:tc>
          <w:tcPr>
            <w:tcW w:w="1332" w:type="dxa"/>
            <w:vAlign w:val="center"/>
          </w:tcPr>
          <w:p w14:paraId="31825520" w14:textId="77777777" w:rsidR="00303F4D" w:rsidRDefault="00D1468B">
            <w:pPr>
              <w:pStyle w:val="20"/>
            </w:pPr>
            <w:r>
              <w:t>系统安全稳定率</w:t>
            </w:r>
          </w:p>
        </w:tc>
        <w:tc>
          <w:tcPr>
            <w:tcW w:w="3430" w:type="dxa"/>
            <w:vAlign w:val="center"/>
          </w:tcPr>
          <w:p w14:paraId="70086D49" w14:textId="77777777" w:rsidR="00303F4D" w:rsidRDefault="00D1468B">
            <w:pPr>
              <w:pStyle w:val="20"/>
            </w:pPr>
            <w:r>
              <w:t>系统安全稳定率</w:t>
            </w:r>
          </w:p>
        </w:tc>
        <w:tc>
          <w:tcPr>
            <w:tcW w:w="2551" w:type="dxa"/>
            <w:vAlign w:val="center"/>
          </w:tcPr>
          <w:p w14:paraId="012A0033" w14:textId="77777777" w:rsidR="00303F4D" w:rsidRDefault="00D1468B">
            <w:pPr>
              <w:pStyle w:val="20"/>
            </w:pPr>
            <w:r>
              <w:t>≥90</w:t>
            </w:r>
            <w:r>
              <w:t>百分率</w:t>
            </w:r>
          </w:p>
        </w:tc>
      </w:tr>
      <w:tr w:rsidR="001F67E4" w14:paraId="64449D15" w14:textId="77777777" w:rsidTr="001F67E4">
        <w:trPr>
          <w:trHeight w:val="369"/>
          <w:jc w:val="center"/>
        </w:trPr>
        <w:tc>
          <w:tcPr>
            <w:tcW w:w="1276" w:type="dxa"/>
            <w:vMerge/>
            <w:vAlign w:val="center"/>
          </w:tcPr>
          <w:p w14:paraId="7442B07A" w14:textId="77777777" w:rsidR="00303F4D" w:rsidRDefault="00303F4D"/>
        </w:tc>
        <w:tc>
          <w:tcPr>
            <w:tcW w:w="1276" w:type="dxa"/>
            <w:vAlign w:val="center"/>
          </w:tcPr>
          <w:p w14:paraId="3D7920EC" w14:textId="77777777" w:rsidR="00303F4D" w:rsidRDefault="00D1468B">
            <w:pPr>
              <w:pStyle w:val="20"/>
            </w:pPr>
            <w:r>
              <w:t>质量指标</w:t>
            </w:r>
          </w:p>
        </w:tc>
        <w:tc>
          <w:tcPr>
            <w:tcW w:w="1332" w:type="dxa"/>
            <w:vAlign w:val="center"/>
          </w:tcPr>
          <w:p w14:paraId="6AF0C716" w14:textId="77777777" w:rsidR="00303F4D" w:rsidRDefault="00D1468B">
            <w:pPr>
              <w:pStyle w:val="20"/>
            </w:pPr>
            <w:r>
              <w:t>系统质量达标率</w:t>
            </w:r>
          </w:p>
        </w:tc>
        <w:tc>
          <w:tcPr>
            <w:tcW w:w="3430" w:type="dxa"/>
            <w:vAlign w:val="center"/>
          </w:tcPr>
          <w:p w14:paraId="32129087" w14:textId="77777777" w:rsidR="00303F4D" w:rsidRDefault="00D1468B">
            <w:pPr>
              <w:pStyle w:val="20"/>
            </w:pPr>
            <w:r>
              <w:t>系统质量达标率</w:t>
            </w:r>
          </w:p>
        </w:tc>
        <w:tc>
          <w:tcPr>
            <w:tcW w:w="2551" w:type="dxa"/>
            <w:vAlign w:val="center"/>
          </w:tcPr>
          <w:p w14:paraId="51E61C9A" w14:textId="77777777" w:rsidR="00303F4D" w:rsidRDefault="00D1468B">
            <w:pPr>
              <w:pStyle w:val="20"/>
            </w:pPr>
            <w:r>
              <w:t>≥90</w:t>
            </w:r>
            <w:r>
              <w:t>百分率</w:t>
            </w:r>
          </w:p>
        </w:tc>
      </w:tr>
      <w:tr w:rsidR="001F67E4" w14:paraId="32CFD0D7" w14:textId="77777777" w:rsidTr="001F67E4">
        <w:trPr>
          <w:trHeight w:val="369"/>
          <w:jc w:val="center"/>
        </w:trPr>
        <w:tc>
          <w:tcPr>
            <w:tcW w:w="1276" w:type="dxa"/>
            <w:vMerge/>
            <w:vAlign w:val="center"/>
          </w:tcPr>
          <w:p w14:paraId="374B125C" w14:textId="77777777" w:rsidR="00303F4D" w:rsidRDefault="00303F4D"/>
        </w:tc>
        <w:tc>
          <w:tcPr>
            <w:tcW w:w="1276" w:type="dxa"/>
            <w:vAlign w:val="center"/>
          </w:tcPr>
          <w:p w14:paraId="560C2432" w14:textId="77777777" w:rsidR="00303F4D" w:rsidRDefault="00D1468B">
            <w:pPr>
              <w:pStyle w:val="20"/>
            </w:pPr>
            <w:r>
              <w:t>时效指标</w:t>
            </w:r>
          </w:p>
        </w:tc>
        <w:tc>
          <w:tcPr>
            <w:tcW w:w="1332" w:type="dxa"/>
            <w:vAlign w:val="center"/>
          </w:tcPr>
          <w:p w14:paraId="2AD564A9" w14:textId="77777777" w:rsidR="00303F4D" w:rsidRDefault="00D1468B">
            <w:pPr>
              <w:pStyle w:val="20"/>
            </w:pPr>
            <w:r>
              <w:t>专项工作完成时效</w:t>
            </w:r>
          </w:p>
        </w:tc>
        <w:tc>
          <w:tcPr>
            <w:tcW w:w="3430" w:type="dxa"/>
            <w:vAlign w:val="center"/>
          </w:tcPr>
          <w:p w14:paraId="578380B5" w14:textId="77777777" w:rsidR="00303F4D" w:rsidRDefault="00D1468B">
            <w:pPr>
              <w:pStyle w:val="20"/>
            </w:pPr>
            <w:r>
              <w:t>专项工作完成时效</w:t>
            </w:r>
          </w:p>
        </w:tc>
        <w:tc>
          <w:tcPr>
            <w:tcW w:w="2551" w:type="dxa"/>
            <w:vAlign w:val="center"/>
          </w:tcPr>
          <w:p w14:paraId="36556BC0" w14:textId="77777777" w:rsidR="00303F4D" w:rsidRDefault="00D1468B">
            <w:pPr>
              <w:pStyle w:val="20"/>
            </w:pPr>
            <w:r>
              <w:t>2023</w:t>
            </w:r>
            <w:r>
              <w:t>年</w:t>
            </w:r>
            <w:r>
              <w:t>12</w:t>
            </w:r>
            <w:r>
              <w:t>月</w:t>
            </w:r>
            <w:r>
              <w:t>31</w:t>
            </w:r>
            <w:r>
              <w:t>日前</w:t>
            </w:r>
          </w:p>
        </w:tc>
      </w:tr>
      <w:tr w:rsidR="001F67E4" w14:paraId="641FA307" w14:textId="77777777" w:rsidTr="001F67E4">
        <w:trPr>
          <w:trHeight w:val="369"/>
          <w:jc w:val="center"/>
        </w:trPr>
        <w:tc>
          <w:tcPr>
            <w:tcW w:w="1276" w:type="dxa"/>
            <w:vMerge/>
            <w:vAlign w:val="center"/>
          </w:tcPr>
          <w:p w14:paraId="698BA8FC" w14:textId="77777777" w:rsidR="00303F4D" w:rsidRDefault="00303F4D"/>
        </w:tc>
        <w:tc>
          <w:tcPr>
            <w:tcW w:w="1276" w:type="dxa"/>
            <w:vAlign w:val="center"/>
          </w:tcPr>
          <w:p w14:paraId="2DDEC66E" w14:textId="77777777" w:rsidR="00303F4D" w:rsidRDefault="00D1468B">
            <w:pPr>
              <w:pStyle w:val="20"/>
            </w:pPr>
            <w:r>
              <w:t>成本指标</w:t>
            </w:r>
          </w:p>
        </w:tc>
        <w:tc>
          <w:tcPr>
            <w:tcW w:w="1332" w:type="dxa"/>
            <w:vAlign w:val="center"/>
          </w:tcPr>
          <w:p w14:paraId="566F3F9A" w14:textId="77777777" w:rsidR="00303F4D" w:rsidRDefault="00D1468B">
            <w:pPr>
              <w:pStyle w:val="20"/>
            </w:pPr>
            <w:r>
              <w:t>专项工作经费执行情况</w:t>
            </w:r>
          </w:p>
        </w:tc>
        <w:tc>
          <w:tcPr>
            <w:tcW w:w="3430" w:type="dxa"/>
            <w:vAlign w:val="center"/>
          </w:tcPr>
          <w:p w14:paraId="04E7E864" w14:textId="77777777" w:rsidR="00303F4D" w:rsidRDefault="00D1468B">
            <w:pPr>
              <w:pStyle w:val="20"/>
            </w:pPr>
            <w:r>
              <w:t>专项工作经费执行情况</w:t>
            </w:r>
          </w:p>
        </w:tc>
        <w:tc>
          <w:tcPr>
            <w:tcW w:w="2551" w:type="dxa"/>
            <w:vAlign w:val="center"/>
          </w:tcPr>
          <w:p w14:paraId="38972B40" w14:textId="77777777" w:rsidR="00303F4D" w:rsidRDefault="00D1468B">
            <w:pPr>
              <w:pStyle w:val="20"/>
            </w:pPr>
            <w:r>
              <w:t>≤38</w:t>
            </w:r>
            <w:r>
              <w:t>万元</w:t>
            </w:r>
          </w:p>
        </w:tc>
      </w:tr>
      <w:tr w:rsidR="001F67E4" w14:paraId="0721A90F" w14:textId="77777777" w:rsidTr="001F67E4">
        <w:trPr>
          <w:trHeight w:val="369"/>
          <w:jc w:val="center"/>
        </w:trPr>
        <w:tc>
          <w:tcPr>
            <w:tcW w:w="1276" w:type="dxa"/>
            <w:vAlign w:val="center"/>
          </w:tcPr>
          <w:p w14:paraId="2CBE2E9E" w14:textId="77777777" w:rsidR="00303F4D" w:rsidRDefault="00D1468B">
            <w:pPr>
              <w:pStyle w:val="30"/>
            </w:pPr>
            <w:r>
              <w:t>效益指标</w:t>
            </w:r>
          </w:p>
        </w:tc>
        <w:tc>
          <w:tcPr>
            <w:tcW w:w="1276" w:type="dxa"/>
            <w:vAlign w:val="center"/>
          </w:tcPr>
          <w:p w14:paraId="170F2C88" w14:textId="77777777" w:rsidR="00303F4D" w:rsidRDefault="00D1468B">
            <w:pPr>
              <w:pStyle w:val="20"/>
            </w:pPr>
            <w:r>
              <w:t>社会效益指标</w:t>
            </w:r>
          </w:p>
        </w:tc>
        <w:tc>
          <w:tcPr>
            <w:tcW w:w="1332" w:type="dxa"/>
            <w:vAlign w:val="center"/>
          </w:tcPr>
          <w:p w14:paraId="3C2C1BAC" w14:textId="77777777" w:rsidR="00303F4D" w:rsidRDefault="00D1468B">
            <w:pPr>
              <w:pStyle w:val="20"/>
            </w:pPr>
            <w:r>
              <w:t>提升政务服务水平</w:t>
            </w:r>
          </w:p>
        </w:tc>
        <w:tc>
          <w:tcPr>
            <w:tcW w:w="3430" w:type="dxa"/>
            <w:vAlign w:val="center"/>
          </w:tcPr>
          <w:p w14:paraId="032E6D28" w14:textId="77777777" w:rsidR="00303F4D" w:rsidRDefault="00D1468B">
            <w:pPr>
              <w:pStyle w:val="20"/>
            </w:pPr>
            <w:r>
              <w:t>提升政务服务水平</w:t>
            </w:r>
          </w:p>
        </w:tc>
        <w:tc>
          <w:tcPr>
            <w:tcW w:w="2551" w:type="dxa"/>
            <w:vAlign w:val="center"/>
          </w:tcPr>
          <w:p w14:paraId="4D6D3D37" w14:textId="77777777" w:rsidR="00303F4D" w:rsidRDefault="00D1468B">
            <w:pPr>
              <w:pStyle w:val="20"/>
            </w:pPr>
            <w:r>
              <w:t>提升</w:t>
            </w:r>
          </w:p>
        </w:tc>
      </w:tr>
      <w:tr w:rsidR="001F67E4" w14:paraId="7223595B" w14:textId="77777777" w:rsidTr="001F67E4">
        <w:trPr>
          <w:trHeight w:val="369"/>
          <w:jc w:val="center"/>
        </w:trPr>
        <w:tc>
          <w:tcPr>
            <w:tcW w:w="1276" w:type="dxa"/>
            <w:vAlign w:val="center"/>
          </w:tcPr>
          <w:p w14:paraId="315F6111" w14:textId="77777777" w:rsidR="00303F4D" w:rsidRDefault="00D1468B">
            <w:pPr>
              <w:pStyle w:val="30"/>
            </w:pPr>
            <w:r>
              <w:t>满意度指标</w:t>
            </w:r>
          </w:p>
        </w:tc>
        <w:tc>
          <w:tcPr>
            <w:tcW w:w="1276" w:type="dxa"/>
            <w:vAlign w:val="center"/>
          </w:tcPr>
          <w:p w14:paraId="331BA0FE" w14:textId="77777777" w:rsidR="00303F4D" w:rsidRDefault="00D1468B">
            <w:pPr>
              <w:pStyle w:val="20"/>
            </w:pPr>
            <w:r>
              <w:t>服务对象满意度指标</w:t>
            </w:r>
          </w:p>
        </w:tc>
        <w:tc>
          <w:tcPr>
            <w:tcW w:w="1332" w:type="dxa"/>
            <w:vAlign w:val="center"/>
          </w:tcPr>
          <w:p w14:paraId="45FC059E" w14:textId="77777777" w:rsidR="00303F4D" w:rsidRDefault="00D1468B">
            <w:pPr>
              <w:pStyle w:val="20"/>
            </w:pPr>
            <w:r>
              <w:t>主管处室满意度</w:t>
            </w:r>
          </w:p>
        </w:tc>
        <w:tc>
          <w:tcPr>
            <w:tcW w:w="3430" w:type="dxa"/>
            <w:vAlign w:val="center"/>
          </w:tcPr>
          <w:p w14:paraId="707053F7" w14:textId="77777777" w:rsidR="00303F4D" w:rsidRDefault="00D1468B">
            <w:pPr>
              <w:pStyle w:val="20"/>
            </w:pPr>
            <w:r>
              <w:t>主管处室满意度</w:t>
            </w:r>
          </w:p>
        </w:tc>
        <w:tc>
          <w:tcPr>
            <w:tcW w:w="2551" w:type="dxa"/>
            <w:vAlign w:val="center"/>
          </w:tcPr>
          <w:p w14:paraId="08044A14" w14:textId="77777777" w:rsidR="00303F4D" w:rsidRDefault="00D1468B">
            <w:pPr>
              <w:pStyle w:val="20"/>
            </w:pPr>
            <w:r>
              <w:t>≥90</w:t>
            </w:r>
            <w:r>
              <w:t>百分率</w:t>
            </w:r>
          </w:p>
        </w:tc>
      </w:tr>
    </w:tbl>
    <w:p w14:paraId="5127DC03" w14:textId="77777777" w:rsidR="00303F4D" w:rsidRPr="00301B20" w:rsidRDefault="00303F4D">
      <w:pPr>
        <w:rPr>
          <w:rFonts w:eastAsiaTheme="minorEastAsia" w:hint="eastAsia"/>
          <w:lang w:eastAsia="zh-CN"/>
        </w:rPr>
        <w:sectPr w:rsidR="00303F4D" w:rsidRPr="00301B20">
          <w:pgSz w:w="11900" w:h="16840"/>
          <w:pgMar w:top="1984" w:right="1304" w:bottom="1134" w:left="1304" w:header="720" w:footer="720" w:gutter="0"/>
          <w:cols w:space="720"/>
        </w:sectPr>
      </w:pPr>
      <w:bookmarkStart w:id="6" w:name="_GoBack"/>
      <w:bookmarkEnd w:id="6"/>
    </w:p>
    <w:p w14:paraId="5C28873D" w14:textId="77777777" w:rsidR="00303F4D" w:rsidRPr="00301B20" w:rsidRDefault="00303F4D" w:rsidP="00301B20">
      <w:pPr>
        <w:rPr>
          <w:rFonts w:eastAsiaTheme="minorEastAsia" w:hint="eastAsia"/>
          <w:lang w:eastAsia="zh-CN"/>
        </w:rPr>
      </w:pPr>
    </w:p>
    <w:sectPr w:rsidR="00303F4D" w:rsidRPr="00301B20">
      <w:pgSz w:w="11900" w:h="16840"/>
      <w:pgMar w:top="1984" w:right="1304" w:bottom="1134" w:left="1304" w:header="720" w:footer="720" w:gutter="0"/>
      <w:cols w:space="72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6BAD6373" w14:textId="77777777" w:rsidR="00D1468B" w:rsidRDefault="00D1468B">
      <w:r>
        <w:separator/>
      </w:r>
    </w:p>
  </w:endnote>
  <w:endnote w:type="continuationSeparator" w:id="0">
    <w:p w14:paraId="5C603666" w14:textId="77777777" w:rsidR="00D1468B" w:rsidRDefault="00D1468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Calibri Light">
    <w:altName w:val="Arial"/>
    <w:charset w:val="00"/>
    <w:family w:val="swiss"/>
    <w:pitch w:val="variable"/>
    <w:sig w:usb0="00000000" w:usb1="C000247B" w:usb2="00000009" w:usb3="00000000" w:csb0="000001FF" w:csb1="00000000"/>
  </w:font>
  <w:font w:name="方正仿宋_GBK">
    <w:altName w:val="宋体"/>
    <w:panose1 w:val="00000000000000000000"/>
    <w:charset w:val="86"/>
    <w:family w:val="roman"/>
    <w:notTrueType/>
    <w:pitch w:val="default"/>
  </w:font>
  <w:font w:name="方正书宋_GBK">
    <w:altName w:val="宋体"/>
    <w:panose1 w:val="00000000000000000000"/>
    <w:charset w:val="86"/>
    <w:family w:val="roman"/>
    <w:notTrueType/>
    <w:pitch w:val="default"/>
  </w:font>
  <w:font w:name="Calibri">
    <w:panose1 w:val="020F0502020204030204"/>
    <w:charset w:val="00"/>
    <w:family w:val="swiss"/>
    <w:pitch w:val="variable"/>
    <w:sig w:usb0="E10002FF" w:usb1="4000ACFF" w:usb2="00000009" w:usb3="00000000" w:csb0="0000019F" w:csb1="00000000"/>
  </w:font>
  <w:font w:name="方正小标宋_GBK">
    <w:altName w:val="宋体"/>
    <w:panose1 w:val="00000000000000000000"/>
    <w:charset w:val="86"/>
    <w:family w:val="roman"/>
    <w:notTrueType/>
    <w:pitch w:val="default"/>
  </w:font>
  <w:font w:name="方正小标宋简体">
    <w:altName w:val="Arial Unicode MS"/>
    <w:charset w:val="86"/>
    <w:family w:val="script"/>
    <w:pitch w:val="fixed"/>
    <w:sig w:usb0="00000000" w:usb1="080E0000" w:usb2="00000010" w:usb3="00000000" w:csb0="00040000" w:csb1="00000000"/>
  </w:font>
  <w:font w:name="黑体">
    <w:altName w:val="SimHei"/>
    <w:panose1 w:val="02010609060101010101"/>
    <w:charset w:val="86"/>
    <w:family w:val="modern"/>
    <w:pitch w:val="fixed"/>
    <w:sig w:usb0="800002BF" w:usb1="38CF7CFA" w:usb2="00000016" w:usb3="00000000" w:csb0="00040001" w:csb1="00000000"/>
  </w:font>
  <w:font w:name="仿宋_GB2312">
    <w:altName w:val="仿宋"/>
    <w:charset w:val="86"/>
    <w:family w:val="modern"/>
    <w:pitch w:val="fixed"/>
    <w:sig w:usb0="00000001" w:usb1="080E0000" w:usb2="00000010" w:usb3="00000000" w:csb0="00040000"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AC05432" w14:textId="77777777" w:rsidR="00303F4D" w:rsidRDefault="00D1468B">
    <w:r>
      <w:fldChar w:fldCharType="begin"/>
    </w:r>
    <w:r>
      <w:instrText>PAGE "page number"</w:instrText>
    </w:r>
    <w:r>
      <w:fldChar w:fldCharType="separate"/>
    </w:r>
    <w:r w:rsidR="00301B20">
      <w:rPr>
        <w:noProof/>
      </w:rPr>
      <w:t>4</w:t>
    </w:r>
    <w:r>
      <w:fldChar w:fldCharType="end"/>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0D4AC0D" w14:textId="77777777" w:rsidR="00303F4D" w:rsidRDefault="00D1468B">
    <w:pPr>
      <w:jc w:val="right"/>
    </w:pPr>
    <w:r>
      <w:fldChar w:fldCharType="begin"/>
    </w:r>
    <w:r>
      <w:instrText>PAGE</w:instrText>
    </w:r>
    <w:r>
      <w:instrText xml:space="preserve"> "page number"</w:instrText>
    </w:r>
    <w:r>
      <w:fldChar w:fldCharType="separate"/>
    </w:r>
    <w:r w:rsidR="00301B20">
      <w:rPr>
        <w:noProof/>
      </w:rPr>
      <w:t>3</w:t>
    </w:r>
    <w: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11485C4B" w14:textId="77777777" w:rsidR="00D1468B" w:rsidRDefault="00D1468B">
      <w:r>
        <w:separator/>
      </w:r>
    </w:p>
  </w:footnote>
  <w:footnote w:type="continuationSeparator" w:id="0">
    <w:p w14:paraId="24000251" w14:textId="77777777" w:rsidR="00D1468B" w:rsidRDefault="00D1468B">
      <w:r>
        <w:continuationSeparator/>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68721C2"/>
    <w:multiLevelType w:val="multilevel"/>
    <w:tmpl w:val="92984BF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
    <w:nsid w:val="097F10AE"/>
    <w:multiLevelType w:val="multilevel"/>
    <w:tmpl w:val="4BE4DC2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
    <w:nsid w:val="09FF3834"/>
    <w:multiLevelType w:val="multilevel"/>
    <w:tmpl w:val="C7E89AC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
    <w:nsid w:val="0BBA0E71"/>
    <w:multiLevelType w:val="multilevel"/>
    <w:tmpl w:val="89C84C2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4">
    <w:nsid w:val="0C72265F"/>
    <w:multiLevelType w:val="multilevel"/>
    <w:tmpl w:val="9A82DED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5">
    <w:nsid w:val="106D6506"/>
    <w:multiLevelType w:val="multilevel"/>
    <w:tmpl w:val="A4C6D1E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6">
    <w:nsid w:val="217B2F20"/>
    <w:multiLevelType w:val="multilevel"/>
    <w:tmpl w:val="522E3FF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7">
    <w:nsid w:val="282C5758"/>
    <w:multiLevelType w:val="multilevel"/>
    <w:tmpl w:val="108C46AA"/>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8">
    <w:nsid w:val="2A943285"/>
    <w:multiLevelType w:val="multilevel"/>
    <w:tmpl w:val="9DB813E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9">
    <w:nsid w:val="2B95237B"/>
    <w:multiLevelType w:val="multilevel"/>
    <w:tmpl w:val="D3A056B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0">
    <w:nsid w:val="2CC12C27"/>
    <w:multiLevelType w:val="multilevel"/>
    <w:tmpl w:val="154C882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1">
    <w:nsid w:val="2D3E4D8F"/>
    <w:multiLevelType w:val="multilevel"/>
    <w:tmpl w:val="79C0411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2">
    <w:nsid w:val="2D555953"/>
    <w:multiLevelType w:val="multilevel"/>
    <w:tmpl w:val="24368FC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3">
    <w:nsid w:val="35303F8A"/>
    <w:multiLevelType w:val="multilevel"/>
    <w:tmpl w:val="8A0096E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4">
    <w:nsid w:val="385A01B4"/>
    <w:multiLevelType w:val="multilevel"/>
    <w:tmpl w:val="05BA27C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5">
    <w:nsid w:val="38777718"/>
    <w:multiLevelType w:val="multilevel"/>
    <w:tmpl w:val="68F29A2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6">
    <w:nsid w:val="39233BB5"/>
    <w:multiLevelType w:val="multilevel"/>
    <w:tmpl w:val="BB30A98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7">
    <w:nsid w:val="3FA9688B"/>
    <w:multiLevelType w:val="multilevel"/>
    <w:tmpl w:val="D440202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8">
    <w:nsid w:val="47BA6806"/>
    <w:multiLevelType w:val="multilevel"/>
    <w:tmpl w:val="1AC2E1D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9">
    <w:nsid w:val="4B3B5035"/>
    <w:multiLevelType w:val="multilevel"/>
    <w:tmpl w:val="ABDE11F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0">
    <w:nsid w:val="524603EC"/>
    <w:multiLevelType w:val="multilevel"/>
    <w:tmpl w:val="3EFCB24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1">
    <w:nsid w:val="54225F55"/>
    <w:multiLevelType w:val="multilevel"/>
    <w:tmpl w:val="300A681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2">
    <w:nsid w:val="5649669B"/>
    <w:multiLevelType w:val="multilevel"/>
    <w:tmpl w:val="0C74FB9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3">
    <w:nsid w:val="56885B05"/>
    <w:multiLevelType w:val="multilevel"/>
    <w:tmpl w:val="1AA201D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4">
    <w:nsid w:val="569E3C5E"/>
    <w:multiLevelType w:val="multilevel"/>
    <w:tmpl w:val="2C2E600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5">
    <w:nsid w:val="5A80214F"/>
    <w:multiLevelType w:val="multilevel"/>
    <w:tmpl w:val="F794830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6">
    <w:nsid w:val="5A967ABB"/>
    <w:multiLevelType w:val="multilevel"/>
    <w:tmpl w:val="5A061AC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7">
    <w:nsid w:val="5F8E157C"/>
    <w:multiLevelType w:val="multilevel"/>
    <w:tmpl w:val="DE2AB13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8">
    <w:nsid w:val="64695CEE"/>
    <w:multiLevelType w:val="multilevel"/>
    <w:tmpl w:val="BFEC3BE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9">
    <w:nsid w:val="64B41E0C"/>
    <w:multiLevelType w:val="multilevel"/>
    <w:tmpl w:val="E9C6D3F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0">
    <w:nsid w:val="69577079"/>
    <w:multiLevelType w:val="multilevel"/>
    <w:tmpl w:val="3D96027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1">
    <w:nsid w:val="6DAA6459"/>
    <w:multiLevelType w:val="multilevel"/>
    <w:tmpl w:val="E4261C3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2">
    <w:nsid w:val="6EC07EFF"/>
    <w:multiLevelType w:val="multilevel"/>
    <w:tmpl w:val="C2FA8AB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3">
    <w:nsid w:val="74C049FA"/>
    <w:multiLevelType w:val="multilevel"/>
    <w:tmpl w:val="8BCA31C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4">
    <w:nsid w:val="7BD7420F"/>
    <w:multiLevelType w:val="multilevel"/>
    <w:tmpl w:val="0754828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5">
    <w:nsid w:val="7CE6633C"/>
    <w:multiLevelType w:val="multilevel"/>
    <w:tmpl w:val="8486885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num w:numId="1">
    <w:abstractNumId w:val="33"/>
  </w:num>
  <w:num w:numId="2">
    <w:abstractNumId w:val="7"/>
  </w:num>
  <w:num w:numId="3">
    <w:abstractNumId w:val="16"/>
  </w:num>
  <w:num w:numId="4">
    <w:abstractNumId w:val="34"/>
  </w:num>
  <w:num w:numId="5">
    <w:abstractNumId w:val="1"/>
  </w:num>
  <w:num w:numId="6">
    <w:abstractNumId w:val="24"/>
  </w:num>
  <w:num w:numId="7">
    <w:abstractNumId w:val="32"/>
  </w:num>
  <w:num w:numId="8">
    <w:abstractNumId w:val="31"/>
  </w:num>
  <w:num w:numId="9">
    <w:abstractNumId w:val="21"/>
  </w:num>
  <w:num w:numId="10">
    <w:abstractNumId w:val="14"/>
  </w:num>
  <w:num w:numId="11">
    <w:abstractNumId w:val="17"/>
  </w:num>
  <w:num w:numId="12">
    <w:abstractNumId w:val="9"/>
  </w:num>
  <w:num w:numId="13">
    <w:abstractNumId w:val="15"/>
  </w:num>
  <w:num w:numId="14">
    <w:abstractNumId w:val="11"/>
  </w:num>
  <w:num w:numId="15">
    <w:abstractNumId w:val="2"/>
  </w:num>
  <w:num w:numId="16">
    <w:abstractNumId w:val="13"/>
  </w:num>
  <w:num w:numId="17">
    <w:abstractNumId w:val="25"/>
  </w:num>
  <w:num w:numId="18">
    <w:abstractNumId w:val="30"/>
  </w:num>
  <w:num w:numId="19">
    <w:abstractNumId w:val="23"/>
  </w:num>
  <w:num w:numId="20">
    <w:abstractNumId w:val="26"/>
  </w:num>
  <w:num w:numId="21">
    <w:abstractNumId w:val="6"/>
  </w:num>
  <w:num w:numId="22">
    <w:abstractNumId w:val="10"/>
  </w:num>
  <w:num w:numId="23">
    <w:abstractNumId w:val="4"/>
  </w:num>
  <w:num w:numId="24">
    <w:abstractNumId w:val="3"/>
  </w:num>
  <w:num w:numId="25">
    <w:abstractNumId w:val="22"/>
  </w:num>
  <w:num w:numId="26">
    <w:abstractNumId w:val="8"/>
  </w:num>
  <w:num w:numId="27">
    <w:abstractNumId w:val="5"/>
  </w:num>
  <w:num w:numId="28">
    <w:abstractNumId w:val="18"/>
  </w:num>
  <w:num w:numId="29">
    <w:abstractNumId w:val="28"/>
  </w:num>
  <w:num w:numId="30">
    <w:abstractNumId w:val="29"/>
  </w:num>
  <w:num w:numId="31">
    <w:abstractNumId w:val="35"/>
  </w:num>
  <w:num w:numId="32">
    <w:abstractNumId w:val="19"/>
  </w:num>
  <w:num w:numId="33">
    <w:abstractNumId w:val="12"/>
  </w:num>
  <w:num w:numId="34">
    <w:abstractNumId w:val="20"/>
  </w:num>
  <w:num w:numId="35">
    <w:abstractNumId w:val="27"/>
  </w:num>
  <w:num w:numId="3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bordersDoNotSurroundHeader/>
  <w:bordersDoNotSurroundFooter/>
  <w:proofState w:spelling="clean" w:grammar="clean"/>
  <w:doNotTrackMoves/>
  <w:defaultTabStop w:val="720"/>
  <w:evenAndOddHeaders/>
  <w:characterSpacingControl w:val="doNotCompress"/>
  <w:hdrShapeDefaults>
    <o:shapedefaults v:ext="edit" spidmax="2049"/>
  </w:hdrShapeDefaults>
  <w:footnotePr>
    <w:footnote w:id="-1"/>
    <w:footnote w:id="0"/>
  </w:footnotePr>
  <w:endnotePr>
    <w:endnote w:id="-1"/>
    <w:endnote w:id="0"/>
  </w:endnotePr>
  <w:compat>
    <w:doNotLeaveBackslashAlone/>
    <w:doNotExpandShiftReturn/>
    <w:adjustLineHeightInTable/>
    <w:useFELayout/>
    <w:compatSetting w:name="compatibilityMode" w:uri="http://schemas.microsoft.com/office/word" w:val="12"/>
  </w:compat>
  <w:rsids>
    <w:rsidRoot w:val="00303F4D"/>
    <w:rsid w:val="001F67E4"/>
    <w:rsid w:val="00301B20"/>
    <w:rsid w:val="00303F4D"/>
    <w:rsid w:val="004F6006"/>
    <w:rsid w:val="00D1468B"/>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1DC429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heme="minorEastAsia" w:hAnsi="Times New Roman" w:cs="Times New Roman"/>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uiPriority="59"/>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rPr>
      <w:rFonts w:eastAsia="Times New Roman"/>
      <w:sz w:val="24"/>
      <w:szCs w:val="24"/>
      <w:lang w:eastAsia="uk-UA"/>
    </w:rPr>
  </w:style>
  <w:style w:type="paragraph" w:styleId="1">
    <w:name w:val="heading 1"/>
    <w:basedOn w:val="a"/>
    <w:next w:val="a"/>
    <w:link w:val="1Char"/>
    <w:uiPriority w:val="9"/>
    <w:qFormat/>
    <w:rsid w:val="001F67E4"/>
    <w:pPr>
      <w:keepNext/>
      <w:keepLines/>
      <w:spacing w:before="340" w:after="330" w:line="578" w:lineRule="auto"/>
      <w:outlineLvl w:val="0"/>
    </w:pPr>
    <w:rPr>
      <w:b/>
      <w:bCs/>
      <w:kern w:val="44"/>
      <w:sz w:val="44"/>
      <w:szCs w:val="44"/>
    </w:rPr>
  </w:style>
  <w:style w:type="paragraph" w:styleId="2">
    <w:name w:val="heading 2"/>
    <w:basedOn w:val="a"/>
    <w:next w:val="a"/>
    <w:link w:val="2Char"/>
    <w:uiPriority w:val="9"/>
    <w:semiHidden/>
    <w:unhideWhenUsed/>
    <w:qFormat/>
    <w:rsid w:val="001F67E4"/>
    <w:pPr>
      <w:keepNext/>
      <w:keepLines/>
      <w:spacing w:before="260" w:after="260" w:line="416" w:lineRule="auto"/>
      <w:outlineLvl w:val="1"/>
    </w:pPr>
    <w:rPr>
      <w:rFonts w:asciiTheme="majorHAnsi" w:eastAsiaTheme="majorEastAsia" w:hAnsiTheme="majorHAnsi" w:cstheme="majorBidi"/>
      <w:b/>
      <w:bCs/>
      <w:sz w:val="32"/>
      <w:szCs w:val="32"/>
    </w:rPr>
  </w:style>
  <w:style w:type="paragraph" w:styleId="3">
    <w:name w:val="heading 3"/>
    <w:basedOn w:val="a"/>
    <w:next w:val="a"/>
    <w:link w:val="3Char"/>
    <w:uiPriority w:val="9"/>
    <w:semiHidden/>
    <w:unhideWhenUsed/>
    <w:qFormat/>
    <w:rsid w:val="001F67E4"/>
    <w:pPr>
      <w:keepNext/>
      <w:keepLines/>
      <w:spacing w:before="260" w:after="260" w:line="416" w:lineRule="auto"/>
      <w:outlineLvl w:val="2"/>
    </w:pPr>
    <w:rPr>
      <w:b/>
      <w:bCs/>
      <w:sz w:val="32"/>
      <w:szCs w:val="32"/>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customStyle="1" w:styleId="-">
    <w:name w:val="插入文本样式-插入总体目标文件"/>
    <w:basedOn w:val="a"/>
    <w:qFormat/>
    <w:pPr>
      <w:spacing w:line="500" w:lineRule="exact"/>
      <w:ind w:firstLine="560"/>
    </w:pPr>
    <w:rPr>
      <w:rFonts w:eastAsia="方正仿宋_GBK"/>
      <w:sz w:val="28"/>
    </w:rPr>
  </w:style>
  <w:style w:type="paragraph" w:customStyle="1" w:styleId="-0">
    <w:name w:val="插入文本样式-插入职责分类绩效目标文件"/>
    <w:basedOn w:val="a"/>
    <w:qFormat/>
    <w:pPr>
      <w:spacing w:line="500" w:lineRule="exact"/>
      <w:ind w:firstLine="560"/>
    </w:pPr>
    <w:rPr>
      <w:rFonts w:eastAsia="方正仿宋_GBK"/>
      <w:sz w:val="28"/>
    </w:rPr>
  </w:style>
  <w:style w:type="paragraph" w:customStyle="1" w:styleId="-1">
    <w:name w:val="插入文本样式-插入实现年度发展规划目标的保障措施文件"/>
    <w:basedOn w:val="a"/>
    <w:qFormat/>
    <w:pPr>
      <w:spacing w:line="500" w:lineRule="exact"/>
      <w:ind w:firstLine="560"/>
    </w:pPr>
    <w:rPr>
      <w:rFonts w:eastAsia="方正仿宋_GBK"/>
      <w:sz w:val="28"/>
    </w:rPr>
  </w:style>
  <w:style w:type="table" w:styleId="a3">
    <w:name w:val="Table Grid"/>
    <w:basedOn w:val="a1"/>
    <w:tblPr>
      <w:tblInd w:w="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108" w:type="dxa"/>
        <w:bottom w:w="0" w:type="dxa"/>
        <w:right w:w="108" w:type="dxa"/>
      </w:tblCellMar>
    </w:tblPr>
  </w:style>
  <w:style w:type="paragraph" w:customStyle="1" w:styleId="4">
    <w:name w:val="单元格样式4"/>
    <w:basedOn w:val="a"/>
    <w:qFormat/>
    <w:pPr>
      <w:jc w:val="right"/>
    </w:pPr>
    <w:rPr>
      <w:rFonts w:ascii="方正书宋_GBK" w:eastAsia="方正书宋_GBK" w:hAnsi="方正书宋_GBK" w:cs="方正书宋_GBK"/>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20">
    <w:name w:val="单元格样式2"/>
    <w:basedOn w:val="a"/>
    <w:qFormat/>
    <w:rPr>
      <w:rFonts w:ascii="方正书宋_GBK" w:eastAsia="方正书宋_GBK" w:hAnsi="方正书宋_GBK" w:cs="方正书宋_GBK"/>
      <w:sz w:val="21"/>
    </w:rPr>
  </w:style>
  <w:style w:type="paragraph" w:customStyle="1" w:styleId="10">
    <w:name w:val="单元格样式1"/>
    <w:basedOn w:val="a"/>
    <w:qFormat/>
    <w:pPr>
      <w:jc w:val="center"/>
    </w:pPr>
    <w:rPr>
      <w:rFonts w:ascii="方正书宋_GBK" w:eastAsia="方正书宋_GBK" w:hAnsi="方正书宋_GBK" w:cs="方正书宋_GBK"/>
      <w:b/>
      <w:sz w:val="21"/>
    </w:rPr>
  </w:style>
  <w:style w:type="paragraph" w:customStyle="1" w:styleId="30">
    <w:name w:val="单元格样式3"/>
    <w:basedOn w:val="a"/>
    <w:qFormat/>
    <w:pPr>
      <w:jc w:val="center"/>
    </w:pPr>
    <w:rPr>
      <w:rFonts w:ascii="方正书宋_GBK" w:eastAsia="方正书宋_GBK" w:hAnsi="方正书宋_GBK" w:cs="方正书宋_GBK"/>
      <w:sz w:val="21"/>
    </w:rPr>
  </w:style>
  <w:style w:type="paragraph" w:styleId="21">
    <w:name w:val="toc 2"/>
    <w:basedOn w:val="a"/>
    <w:qFormat/>
    <w:pPr>
      <w:ind w:left="240"/>
    </w:pPr>
  </w:style>
  <w:style w:type="paragraph" w:styleId="40">
    <w:name w:val="toc 4"/>
    <w:basedOn w:val="a"/>
    <w:uiPriority w:val="39"/>
    <w:qFormat/>
    <w:pPr>
      <w:ind w:left="720"/>
    </w:pPr>
  </w:style>
  <w:style w:type="paragraph" w:styleId="11">
    <w:name w:val="toc 1"/>
    <w:basedOn w:val="a"/>
    <w:qFormat/>
    <w:pPr>
      <w:spacing w:before="120"/>
    </w:pPr>
    <w:rPr>
      <w:rFonts w:eastAsia="方正仿宋_GBK"/>
      <w:color w:val="000000"/>
      <w:sz w:val="28"/>
    </w:rPr>
  </w:style>
  <w:style w:type="character" w:customStyle="1" w:styleId="1Char">
    <w:name w:val="标题 1 Char"/>
    <w:basedOn w:val="a0"/>
    <w:link w:val="1"/>
    <w:uiPriority w:val="9"/>
    <w:rsid w:val="001F67E4"/>
    <w:rPr>
      <w:rFonts w:eastAsia="Times New Roman"/>
      <w:b/>
      <w:bCs/>
      <w:kern w:val="44"/>
      <w:sz w:val="44"/>
      <w:szCs w:val="44"/>
      <w:lang w:eastAsia="uk-UA"/>
    </w:rPr>
  </w:style>
  <w:style w:type="character" w:customStyle="1" w:styleId="2Char">
    <w:name w:val="标题 2 Char"/>
    <w:basedOn w:val="a0"/>
    <w:link w:val="2"/>
    <w:uiPriority w:val="9"/>
    <w:semiHidden/>
    <w:rsid w:val="001F67E4"/>
    <w:rPr>
      <w:rFonts w:asciiTheme="majorHAnsi" w:eastAsiaTheme="majorEastAsia" w:hAnsiTheme="majorHAnsi" w:cstheme="majorBidi"/>
      <w:b/>
      <w:bCs/>
      <w:sz w:val="32"/>
      <w:szCs w:val="32"/>
      <w:lang w:eastAsia="uk-UA"/>
    </w:rPr>
  </w:style>
  <w:style w:type="character" w:customStyle="1" w:styleId="3Char">
    <w:name w:val="标题 3 Char"/>
    <w:basedOn w:val="a0"/>
    <w:link w:val="3"/>
    <w:uiPriority w:val="9"/>
    <w:semiHidden/>
    <w:rsid w:val="001F67E4"/>
    <w:rPr>
      <w:rFonts w:eastAsia="Times New Roman"/>
      <w:b/>
      <w:bCs/>
      <w:sz w:val="32"/>
      <w:szCs w:val="32"/>
      <w:lang w:eastAsia="uk-UA"/>
    </w:rPr>
  </w:style>
  <w:style w:type="character" w:styleId="a4">
    <w:name w:val="Hyperlink"/>
    <w:basedOn w:val="a0"/>
    <w:uiPriority w:val="99"/>
    <w:unhideWhenUsed/>
    <w:rsid w:val="001F67E4"/>
    <w:rPr>
      <w:color w:val="0563C1" w:themeColor="hyperlink"/>
      <w:u w:val="single"/>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EastAsia" w:hAnsiTheme="minorHAnsi" w:cstheme="minorBidi"/>
        <w:kern w:val="2"/>
        <w:sz w:val="21"/>
        <w:szCs w:val="22"/>
        <w:lang w:val="en-US" w:eastAsia="zh-CN" w:bidi="ar-SA"/>
      </w:rPr>
    </w:rPrDefault>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a">
    <w:name w:val="Normal"/>
    <w:qFormat/>
    <w:pPr>
      <w:widowControl w:val="0"/>
      <w:jc w:val="both"/>
    </w:p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settings" Target="settings.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endnotes" Target="endnote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microsoft.com/office/2007/relationships/stylesWithEffects" Target="stylesWithEffects.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footnotes" Target="foot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tyles" Target="styles.xml"/><Relationship Id="rId40" Type="http://schemas.openxmlformats.org/officeDocument/2006/relationships/webSettings" Target="webSettings.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numbering" Target="numbering.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oter" Target="footer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item1.xml><?xml version="1.0" encoding="utf-8"?>
<Properties xmlns:vt="http://schemas.openxmlformats.org/officeDocument/2006/docPropsVTypes" xmlns="http://schemas.openxmlformats.org/officeDocument/2006/extended-properties">
  <Application>Spire.Doc</Application>
  <AppVersion>12.0000</AppVersion>
</Properties>
</file>

<file path=customXml/item2.xml><?xml version="1.0" encoding="utf-8"?>
<Properties xmlns:vt="http://schemas.openxmlformats.org/officeDocument/2006/docPropsVTypes" xmlns="http://schemas.openxmlformats.org/officeDocument/2006/extended-properties">
  <Application>Spire.Doc</Application>
  <AppVersion>12.0000</AppVersion>
</Properties>
</file>

<file path=customXml/item3.xml><?xml version="1.0" encoding="utf-8"?>
<Properties xmlns:vt="http://schemas.openxmlformats.org/officeDocument/2006/docPropsVTypes" xmlns="http://schemas.openxmlformats.org/officeDocument/2006/extended-properties">
  <Application>Spire.Doc</Application>
  <AppVersion>12.0000</AppVersion>
</Properties>
</file>

<file path=customXml/item4.xml><?xml version="1.0" encoding="utf-8"?>
<Properties xmlns:vt="http://schemas.openxmlformats.org/officeDocument/2006/docPropsVTypes" xmlns="http://schemas.openxmlformats.org/officeDocument/2006/extended-properties">
  <Application>Spire.Doc</Application>
  <AppVersion>12.0000</AppVersion>
</Properties>
</file>

<file path=customXml/item5.xml><?xml version="1.0" encoding="utf-8"?>
<Properties xmlns:vt="http://schemas.openxmlformats.org/officeDocument/2006/docPropsVTypes" xmlns="http://schemas.openxmlformats.org/officeDocument/2006/extended-properties">
  <Application>Spire.Doc</Application>
  <AppVersion>12.0000</AppVersion>
</Properties>
</file>

<file path=customXml/item6.xml><?xml version="1.0" encoding="utf-8"?>
<Properties xmlns:vt="http://schemas.openxmlformats.org/officeDocument/2006/docPropsVTypes" xmlns="http://schemas.openxmlformats.org/officeDocument/2006/extended-properties">
  <Application>Spire.Doc</Application>
  <AppVersion>12.0000</AppVersion>
</Properties>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1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11.xml><?xml version="1.0" encoding="utf-8"?>
<Properties xmlns:vt="http://schemas.openxmlformats.org/officeDocument/2006/docPropsVTypes" xmlns="http://schemas.openxmlformats.org/officeDocument/2006/extended-properties">
  <Application>Spire.Doc</Application>
  <AppVersion>12.0000</AppVersion>
</Properties>
</file>

<file path=customXml/item1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13.xml><?xml version="1.0" encoding="utf-8"?>
<Properties xmlns:vt="http://schemas.openxmlformats.org/officeDocument/2006/docPropsVTypes" xmlns="http://schemas.openxmlformats.org/officeDocument/2006/extended-properties">
  <Application>Spire.Doc</Application>
  <AppVersion>12.0000</AppVersion>
</Properties>
</file>

<file path=customXml/item1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1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1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2023-02-08T18:31:01Z</dcterms:created>
  <dcterms:modified xsi:type="dcterms:W3CDTF">2023-02-08T10:31:01Z</dcterms:modified>
</cp:coreProperties>
</file>

<file path=customXml/item1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1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2023-02-08T18:31:01Z</dcterms:created>
  <dcterms:modified xsi:type="dcterms:W3CDTF">2023-02-08T10:31:01Z</dcterms:modified>
</cp:coreProperties>
</file>

<file path=customXml/item1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2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2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2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23.xml><?xml version="1.0" encoding="utf-8"?>
<Properties xmlns:vt="http://schemas.openxmlformats.org/officeDocument/2006/docPropsVTypes" xmlns="http://schemas.openxmlformats.org/officeDocument/2006/extended-properties">
  <Application>Spire.Doc</Application>
  <AppVersion>12.0000</AppVersion>
</Properties>
</file>

<file path=customXml/item2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2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2023-02-08T18:31:03Z</dcterms:created>
  <dcterms:modified xsi:type="dcterms:W3CDTF">2023-02-08T10:31:03Z</dcterms:modified>
</cp:coreProperties>
</file>

<file path=customXml/item26.xml><?xml version="1.0" encoding="utf-8"?>
<Properties xmlns:vt="http://schemas.openxmlformats.org/officeDocument/2006/docPropsVTypes" xmlns="http://schemas.openxmlformats.org/officeDocument/2006/extended-properties">
  <Application>Spire.Doc</Application>
  <AppVersion>12.0000</AppVersion>
</Properties>
</file>

<file path=customXml/item27.xml><?xml version="1.0" encoding="utf-8"?>
<Properties xmlns:vt="http://schemas.openxmlformats.org/officeDocument/2006/docPropsVTypes" xmlns="http://schemas.openxmlformats.org/officeDocument/2006/extended-properties">
  <Application>Spire.Doc</Application>
  <AppVersion>12.0000</AppVersion>
</Properties>
</file>

<file path=customXml/item28.xml><?xml version="1.0" encoding="utf-8"?>
<Properties xmlns:vt="http://schemas.openxmlformats.org/officeDocument/2006/docPropsVTypes" xmlns="http://schemas.openxmlformats.org/officeDocument/2006/extended-properties">
  <Application>Spire.Doc</Application>
  <AppVersion>12.0000</AppVersion>
</Properties>
</file>

<file path=customXml/item29.xml><?xml version="1.0" encoding="utf-8"?>
<Properties xmlns:vt="http://schemas.openxmlformats.org/officeDocument/2006/docPropsVTypes" xmlns="http://schemas.openxmlformats.org/officeDocument/2006/extended-properties">
  <Application>Spire.Doc</Application>
  <AppVersion>12.0000</AppVersion>
</Properties>
</file>

<file path=customXml/item30.xml><?xml version="1.0" encoding="utf-8"?>
<Properties xmlns:vt="http://schemas.openxmlformats.org/officeDocument/2006/docPropsVTypes" xmlns="http://schemas.openxmlformats.org/officeDocument/2006/extended-properties">
  <Application>Spire.Doc</Application>
  <AppVersion>12.0000</AppVersion>
</Properties>
</file>

<file path=customXml/item3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2023-02-08T18:31:02Z</dcterms:created>
  <dcterms:modified xsi:type="dcterms:W3CDTF">2023-02-08T10:31:02Z</dcterms:modified>
</cp:coreProperties>
</file>

<file path=customXml/item32.xml><?xml version="1.0" encoding="utf-8"?>
<Properties xmlns:vt="http://schemas.openxmlformats.org/officeDocument/2006/docPropsVTypes" xmlns="http://schemas.openxmlformats.org/officeDocument/2006/extended-properties">
  <Application>Spire.Doc</Application>
  <AppVersion>12.0000</AppVersion>
</Properties>
</file>

<file path=customXml/item33.xml><?xml version="1.0" encoding="utf-8"?>
<Properties xmlns:vt="http://schemas.openxmlformats.org/officeDocument/2006/docPropsVTypes" xmlns="http://schemas.openxmlformats.org/officeDocument/2006/extended-properties">
  <Application>Spire.Doc</Application>
  <AppVersion>12.0000</AppVersion>
</Properties>
</file>

<file path=customXml/item34.xml><?xml version="1.0" encoding="utf-8"?>
<Properties xmlns:vt="http://schemas.openxmlformats.org/officeDocument/2006/docPropsVTypes" xmlns="http://schemas.openxmlformats.org/officeDocument/2006/extended-properties">
  <Application>Spire.Doc</Application>
  <AppVersion>12.0000</AppVersion>
</Properties>
</file>

<file path=customXml/item3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D9516DB-C105-4880-9A5C-B5246B6ACEB7}">
  <ds:schemaRefs>
    <ds:schemaRef ds:uri="http://schemas.openxmlformats.org/officeDocument/2006/docPropsVTypes"/>
    <ds:schemaRef ds:uri="http://schemas.openxmlformats.org/officeDocument/2006/extended-properties"/>
  </ds:schemaRefs>
</ds:datastoreItem>
</file>

<file path=customXml/itemProps2.xml><?xml version="1.0" encoding="utf-8"?>
<ds:datastoreItem xmlns:ds="http://schemas.openxmlformats.org/officeDocument/2006/customXml" ds:itemID="{45ADF1CF-DE5E-4037-B3D9-A0A1FEA96889}">
  <ds:schemaRefs>
    <ds:schemaRef ds:uri="http://schemas.openxmlformats.org/officeDocument/2006/docPropsVTypes"/>
    <ds:schemaRef ds:uri="http://schemas.openxmlformats.org/officeDocument/2006/extended-properties"/>
  </ds:schemaRefs>
</ds:datastoreItem>
</file>

<file path=customXml/itemProps3.xml><?xml version="1.0" encoding="utf-8"?>
<ds:datastoreItem xmlns:ds="http://schemas.openxmlformats.org/officeDocument/2006/customXml" ds:itemID="{1A21BD0E-AAAA-432D-8073-C595D9973FEB}">
  <ds:schemaRefs>
    <ds:schemaRef ds:uri="http://schemas.openxmlformats.org/officeDocument/2006/docPropsVTypes"/>
    <ds:schemaRef ds:uri="http://schemas.openxmlformats.org/officeDocument/2006/extended-properties"/>
  </ds:schemaRefs>
</ds:datastoreItem>
</file>

<file path=customXml/itemProps4.xml><?xml version="1.0" encoding="utf-8"?>
<ds:datastoreItem xmlns:ds="http://schemas.openxmlformats.org/officeDocument/2006/customXml" ds:itemID="{900005EF-CE60-4B8F-81EA-ED035B1111E6}">
  <ds:schemaRefs>
    <ds:schemaRef ds:uri="http://schemas.openxmlformats.org/officeDocument/2006/docPropsVTypes"/>
    <ds:schemaRef ds:uri="http://schemas.openxmlformats.org/officeDocument/2006/extended-properties"/>
  </ds:schemaRefs>
</ds:datastoreItem>
</file>

<file path=customXml/itemProps5.xml><?xml version="1.0" encoding="utf-8"?>
<ds:datastoreItem xmlns:ds="http://schemas.openxmlformats.org/officeDocument/2006/customXml" ds:itemID="{A63631E6-9658-4E70-9A33-FFB18BB179FB}">
  <ds:schemaRefs>
    <ds:schemaRef ds:uri="http://schemas.openxmlformats.org/officeDocument/2006/docPropsVTypes"/>
    <ds:schemaRef ds:uri="http://schemas.openxmlformats.org/officeDocument/2006/extended-properties"/>
  </ds:schemaRefs>
</ds:datastoreItem>
</file>

<file path=customXml/itemProps6.xml><?xml version="1.0" encoding="utf-8"?>
<ds:datastoreItem xmlns:ds="http://schemas.openxmlformats.org/officeDocument/2006/customXml" ds:itemID="{46CCAE4B-CAB4-4C60-9A20-2069DB910D4B}">
  <ds:schemaRefs>
    <ds:schemaRef ds:uri="http://schemas.openxmlformats.org/officeDocument/2006/docPropsVTypes"/>
    <ds:schemaRef ds:uri="http://schemas.openxmlformats.org/officeDocument/2006/extended-properties"/>
  </ds:schemaRefs>
</ds:datastoreItem>
</file>

<file path=customXml/itemProps7.xml><?xml version="1.0" encoding="utf-8"?>
<ds:datastoreItem xmlns:ds="http://schemas.openxmlformats.org/officeDocument/2006/customXml" ds:itemID="{364BE6BE-743E-4A50-A930-2FCFD1105484}">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CC4843F1-8912-4A27-9901-326CBF7A10B2}">
  <ds:schemaRefs>
    <ds:schemaRef ds:uri="http://schemas.openxmlformats.org/package/2006/metadata/core-properties"/>
    <ds:schemaRef ds:uri="http://purl.org/dc/elements/1.1/"/>
    <ds:schemaRef ds:uri="http://purl.org/dc/terms/"/>
    <ds:schemaRef ds:uri="http://purl.org/dc/dcmitype/"/>
  </ds:schemaRefs>
</ds:datastoreItem>
</file>

<file path=customXml/itemProps9.xml><?xml version="1.0" encoding="utf-8"?>
<ds:datastoreItem xmlns:ds="http://schemas.openxmlformats.org/officeDocument/2006/customXml" ds:itemID="{A883227A-6BBB-4654-8409-FF4EDC182FB6}">
  <ds:schemaRefs>
    <ds:schemaRef ds:uri="http://schemas.openxmlformats.org/package/2006/metadata/core-properties"/>
    <ds:schemaRef ds:uri="http://purl.org/dc/elements/1.1/"/>
    <ds:schemaRef ds:uri="http://purl.org/dc/terms/"/>
    <ds:schemaRef ds:uri="http://purl.org/dc/dcmitype/"/>
  </ds:schemaRefs>
</ds:datastoreItem>
</file>

<file path=customXml/itemProps10.xml><?xml version="1.0" encoding="utf-8"?>
<ds:datastoreItem xmlns:ds="http://schemas.openxmlformats.org/officeDocument/2006/customXml" ds:itemID="{2F78DB21-4F22-4AA9-AD0E-188F3C852964}">
  <ds:schemaRefs>
    <ds:schemaRef ds:uri="http://schemas.openxmlformats.org/package/2006/metadata/core-properties"/>
    <ds:schemaRef ds:uri="http://purl.org/dc/elements/1.1/"/>
    <ds:schemaRef ds:uri="http://purl.org/dc/terms/"/>
    <ds:schemaRef ds:uri="http://purl.org/dc/dcmitype/"/>
  </ds:schemaRefs>
</ds:datastoreItem>
</file>

<file path=customXml/itemProps11.xml><?xml version="1.0" encoding="utf-8"?>
<ds:datastoreItem xmlns:ds="http://schemas.openxmlformats.org/officeDocument/2006/customXml" ds:itemID="{C86DE389-0F8E-4FF4-AD29-495434D96667}">
  <ds:schemaRefs>
    <ds:schemaRef ds:uri="http://schemas.openxmlformats.org/officeDocument/2006/docPropsVTypes"/>
    <ds:schemaRef ds:uri="http://schemas.openxmlformats.org/officeDocument/2006/extended-properties"/>
  </ds:schemaRefs>
</ds:datastoreItem>
</file>

<file path=customXml/itemProps12.xml><?xml version="1.0" encoding="utf-8"?>
<ds:datastoreItem xmlns:ds="http://schemas.openxmlformats.org/officeDocument/2006/customXml" ds:itemID="{0FA16A13-10E1-4C01-B51C-01A257C00944}">
  <ds:schemaRefs>
    <ds:schemaRef ds:uri="http://schemas.openxmlformats.org/package/2006/metadata/core-properties"/>
    <ds:schemaRef ds:uri="http://purl.org/dc/elements/1.1/"/>
    <ds:schemaRef ds:uri="http://purl.org/dc/terms/"/>
    <ds:schemaRef ds:uri="http://purl.org/dc/dcmitype/"/>
  </ds:schemaRefs>
</ds:datastoreItem>
</file>

<file path=customXml/itemProps13.xml><?xml version="1.0" encoding="utf-8"?>
<ds:datastoreItem xmlns:ds="http://schemas.openxmlformats.org/officeDocument/2006/customXml" ds:itemID="{FF331923-7719-4D03-81C5-B3FB545238B6}">
  <ds:schemaRefs>
    <ds:schemaRef ds:uri="http://schemas.openxmlformats.org/officeDocument/2006/docPropsVTypes"/>
    <ds:schemaRef ds:uri="http://schemas.openxmlformats.org/officeDocument/2006/extended-properties"/>
  </ds:schemaRefs>
</ds:datastoreItem>
</file>

<file path=customXml/itemProps14.xml><?xml version="1.0" encoding="utf-8"?>
<ds:datastoreItem xmlns:ds="http://schemas.openxmlformats.org/officeDocument/2006/customXml" ds:itemID="{A3EDD444-0ADD-4EE6-B5F5-76E4F9DD10E3}">
  <ds:schemaRefs>
    <ds:schemaRef ds:uri="http://schemas.openxmlformats.org/package/2006/metadata/core-properties"/>
    <ds:schemaRef ds:uri="http://purl.org/dc/elements/1.1/"/>
    <ds:schemaRef ds:uri="http://purl.org/dc/terms/"/>
    <ds:schemaRef ds:uri="http://purl.org/dc/dcmitype/"/>
  </ds:schemaRefs>
</ds:datastoreItem>
</file>

<file path=customXml/itemProps15.xml><?xml version="1.0" encoding="utf-8"?>
<ds:datastoreItem xmlns:ds="http://schemas.openxmlformats.org/officeDocument/2006/customXml" ds:itemID="{4BA9D736-FC09-4463-A7FB-AABF4C3DD711}">
  <ds:schemaRefs>
    <ds:schemaRef ds:uri="http://schemas.openxmlformats.org/package/2006/metadata/core-properties"/>
    <ds:schemaRef ds:uri="http://purl.org/dc/elements/1.1/"/>
    <ds:schemaRef ds:uri="http://purl.org/dc/terms/"/>
    <ds:schemaRef ds:uri="http://purl.org/dc/dcmitype/"/>
  </ds:schemaRefs>
</ds:datastoreItem>
</file>

<file path=customXml/itemProps16.xml><?xml version="1.0" encoding="utf-8"?>
<ds:datastoreItem xmlns:ds="http://schemas.openxmlformats.org/officeDocument/2006/customXml" ds:itemID="{01E20B1B-9E49-4747-B614-FE33A5608BFB}">
  <ds:schemaRefs>
    <ds:schemaRef ds:uri="http://schemas.openxmlformats.org/package/2006/metadata/core-properties"/>
    <ds:schemaRef ds:uri="http://purl.org/dc/elements/1.1/"/>
    <ds:schemaRef ds:uri="http://purl.org/dc/terms/"/>
    <ds:schemaRef ds:uri="http://purl.org/dc/dcmitype/"/>
  </ds:schemaRefs>
</ds:datastoreItem>
</file>

<file path=customXml/itemProps17.xml><?xml version="1.0" encoding="utf-8"?>
<ds:datastoreItem xmlns:ds="http://schemas.openxmlformats.org/officeDocument/2006/customXml" ds:itemID="{3793FE1D-39DF-4012-82CC-56FCCBF3EBD4}">
  <ds:schemaRefs>
    <ds:schemaRef ds:uri="http://schemas.openxmlformats.org/package/2006/metadata/core-properties"/>
    <ds:schemaRef ds:uri="http://purl.org/dc/elements/1.1/"/>
    <ds:schemaRef ds:uri="http://purl.org/dc/terms/"/>
    <ds:schemaRef ds:uri="http://purl.org/dc/dcmitype/"/>
  </ds:schemaRefs>
</ds:datastoreItem>
</file>

<file path=customXml/itemProps18.xml><?xml version="1.0" encoding="utf-8"?>
<ds:datastoreItem xmlns:ds="http://schemas.openxmlformats.org/officeDocument/2006/customXml" ds:itemID="{8E178374-434A-4B7C-8C0B-6C70107E596B}">
  <ds:schemaRefs>
    <ds:schemaRef ds:uri="http://schemas.openxmlformats.org/package/2006/metadata/core-properties"/>
    <ds:schemaRef ds:uri="http://purl.org/dc/elements/1.1/"/>
    <ds:schemaRef ds:uri="http://purl.org/dc/terms/"/>
    <ds:schemaRef ds:uri="http://purl.org/dc/dcmitype/"/>
  </ds:schemaRefs>
</ds:datastoreItem>
</file>

<file path=customXml/itemProps19.xml><?xml version="1.0" encoding="utf-8"?>
<ds:datastoreItem xmlns:ds="http://schemas.openxmlformats.org/officeDocument/2006/customXml" ds:itemID="{8DC2375D-E9A8-44B7-878B-4C811D111141}">
  <ds:schemaRefs>
    <ds:schemaRef ds:uri="http://schemas.openxmlformats.org/package/2006/metadata/core-properties"/>
    <ds:schemaRef ds:uri="http://purl.org/dc/elements/1.1/"/>
    <ds:schemaRef ds:uri="http://purl.org/dc/terms/"/>
    <ds:schemaRef ds:uri="http://purl.org/dc/dcmitype/"/>
  </ds:schemaRefs>
</ds:datastoreItem>
</file>

<file path=customXml/itemProps20.xml><?xml version="1.0" encoding="utf-8"?>
<ds:datastoreItem xmlns:ds="http://schemas.openxmlformats.org/officeDocument/2006/customXml" ds:itemID="{449650F4-96F0-4A91-9F10-486C58EB4A9A}">
  <ds:schemaRefs>
    <ds:schemaRef ds:uri="http://schemas.openxmlformats.org/package/2006/metadata/core-properties"/>
    <ds:schemaRef ds:uri="http://purl.org/dc/elements/1.1/"/>
    <ds:schemaRef ds:uri="http://purl.org/dc/terms/"/>
    <ds:schemaRef ds:uri="http://purl.org/dc/dcmitype/"/>
  </ds:schemaRefs>
</ds:datastoreItem>
</file>

<file path=customXml/itemProps21.xml><?xml version="1.0" encoding="utf-8"?>
<ds:datastoreItem xmlns:ds="http://schemas.openxmlformats.org/officeDocument/2006/customXml" ds:itemID="{8A3F28EE-4C20-47B2-8505-1930903F41D1}">
  <ds:schemaRefs>
    <ds:schemaRef ds:uri="http://schemas.openxmlformats.org/package/2006/metadata/core-properties"/>
    <ds:schemaRef ds:uri="http://purl.org/dc/elements/1.1/"/>
    <ds:schemaRef ds:uri="http://purl.org/dc/terms/"/>
    <ds:schemaRef ds:uri="http://purl.org/dc/dcmitype/"/>
  </ds:schemaRefs>
</ds:datastoreItem>
</file>

<file path=customXml/itemProps22.xml><?xml version="1.0" encoding="utf-8"?>
<ds:datastoreItem xmlns:ds="http://schemas.openxmlformats.org/officeDocument/2006/customXml" ds:itemID="{BD15D7FA-E5AB-4C1D-B78D-D34F8ADC20BC}">
  <ds:schemaRefs>
    <ds:schemaRef ds:uri="http://schemas.openxmlformats.org/package/2006/metadata/core-properties"/>
    <ds:schemaRef ds:uri="http://purl.org/dc/elements/1.1/"/>
    <ds:schemaRef ds:uri="http://purl.org/dc/terms/"/>
    <ds:schemaRef ds:uri="http://purl.org/dc/dcmitype/"/>
  </ds:schemaRefs>
</ds:datastoreItem>
</file>

<file path=customXml/itemProps23.xml><?xml version="1.0" encoding="utf-8"?>
<ds:datastoreItem xmlns:ds="http://schemas.openxmlformats.org/officeDocument/2006/customXml" ds:itemID="{FDAF116C-CD31-4FD2-876D-1BA8D258326E}">
  <ds:schemaRefs>
    <ds:schemaRef ds:uri="http://schemas.openxmlformats.org/officeDocument/2006/docPropsVTypes"/>
    <ds:schemaRef ds:uri="http://schemas.openxmlformats.org/officeDocument/2006/extended-properties"/>
  </ds:schemaRefs>
</ds:datastoreItem>
</file>

<file path=customXml/itemProps24.xml><?xml version="1.0" encoding="utf-8"?>
<ds:datastoreItem xmlns:ds="http://schemas.openxmlformats.org/officeDocument/2006/customXml" ds:itemID="{9D5CC188-046B-4112-8C20-872BCC91E8D2}">
  <ds:schemaRefs>
    <ds:schemaRef ds:uri="http://schemas.openxmlformats.org/package/2006/metadata/core-properties"/>
    <ds:schemaRef ds:uri="http://purl.org/dc/elements/1.1/"/>
    <ds:schemaRef ds:uri="http://purl.org/dc/terms/"/>
    <ds:schemaRef ds:uri="http://purl.org/dc/dcmitype/"/>
  </ds:schemaRefs>
</ds:datastoreItem>
</file>

<file path=customXml/itemProps25.xml><?xml version="1.0" encoding="utf-8"?>
<ds:datastoreItem xmlns:ds="http://schemas.openxmlformats.org/officeDocument/2006/customXml" ds:itemID="{82467C65-5155-45E9-9EAC-E631C4824F70}">
  <ds:schemaRefs>
    <ds:schemaRef ds:uri="http://schemas.openxmlformats.org/package/2006/metadata/core-properties"/>
    <ds:schemaRef ds:uri="http://purl.org/dc/elements/1.1/"/>
    <ds:schemaRef ds:uri="http://purl.org/dc/terms/"/>
    <ds:schemaRef ds:uri="http://purl.org/dc/dcmitype/"/>
  </ds:schemaRefs>
</ds:datastoreItem>
</file>

<file path=customXml/itemProps26.xml><?xml version="1.0" encoding="utf-8"?>
<ds:datastoreItem xmlns:ds="http://schemas.openxmlformats.org/officeDocument/2006/customXml" ds:itemID="{EF567661-39B4-4F0A-BD9A-FECCD6A47B4C}">
  <ds:schemaRefs>
    <ds:schemaRef ds:uri="http://schemas.openxmlformats.org/officeDocument/2006/docPropsVTypes"/>
    <ds:schemaRef ds:uri="http://schemas.openxmlformats.org/officeDocument/2006/extended-properties"/>
  </ds:schemaRefs>
</ds:datastoreItem>
</file>

<file path=customXml/itemProps27.xml><?xml version="1.0" encoding="utf-8"?>
<ds:datastoreItem xmlns:ds="http://schemas.openxmlformats.org/officeDocument/2006/customXml" ds:itemID="{4A8F06D8-A3A0-47D0-8700-948E6CED6FA2}">
  <ds:schemaRefs>
    <ds:schemaRef ds:uri="http://schemas.openxmlformats.org/officeDocument/2006/docPropsVTypes"/>
    <ds:schemaRef ds:uri="http://schemas.openxmlformats.org/officeDocument/2006/extended-properties"/>
  </ds:schemaRefs>
</ds:datastoreItem>
</file>

<file path=customXml/itemProps28.xml><?xml version="1.0" encoding="utf-8"?>
<ds:datastoreItem xmlns:ds="http://schemas.openxmlformats.org/officeDocument/2006/customXml" ds:itemID="{209489BA-2DE0-4135-AEC2-D2792AC6FE31}">
  <ds:schemaRefs>
    <ds:schemaRef ds:uri="http://schemas.openxmlformats.org/officeDocument/2006/docPropsVTypes"/>
    <ds:schemaRef ds:uri="http://schemas.openxmlformats.org/officeDocument/2006/extended-properties"/>
  </ds:schemaRefs>
</ds:datastoreItem>
</file>

<file path=customXml/itemProps29.xml><?xml version="1.0" encoding="utf-8"?>
<ds:datastoreItem xmlns:ds="http://schemas.openxmlformats.org/officeDocument/2006/customXml" ds:itemID="{54B9F39C-A70F-4FF9-8FBC-1BA7BC1BD872}">
  <ds:schemaRefs>
    <ds:schemaRef ds:uri="http://schemas.openxmlformats.org/officeDocument/2006/docPropsVTypes"/>
    <ds:schemaRef ds:uri="http://schemas.openxmlformats.org/officeDocument/2006/extended-properties"/>
  </ds:schemaRefs>
</ds:datastoreItem>
</file>

<file path=customXml/itemProps30.xml><?xml version="1.0" encoding="utf-8"?>
<ds:datastoreItem xmlns:ds="http://schemas.openxmlformats.org/officeDocument/2006/customXml" ds:itemID="{F0A05B9E-612E-4719-8C30-0F551E5A6B69}">
  <ds:schemaRefs>
    <ds:schemaRef ds:uri="http://schemas.openxmlformats.org/officeDocument/2006/docPropsVTypes"/>
    <ds:schemaRef ds:uri="http://schemas.openxmlformats.org/officeDocument/2006/extended-properties"/>
  </ds:schemaRefs>
</ds:datastoreItem>
</file>

<file path=customXml/itemProps31.xml><?xml version="1.0" encoding="utf-8"?>
<ds:datastoreItem xmlns:ds="http://schemas.openxmlformats.org/officeDocument/2006/customXml" ds:itemID="{4C1754C6-03C2-4967-A5F0-AC7075884416}">
  <ds:schemaRefs>
    <ds:schemaRef ds:uri="http://schemas.openxmlformats.org/package/2006/metadata/core-properties"/>
    <ds:schemaRef ds:uri="http://purl.org/dc/elements/1.1/"/>
    <ds:schemaRef ds:uri="http://purl.org/dc/terms/"/>
    <ds:schemaRef ds:uri="http://purl.org/dc/dcmitype/"/>
  </ds:schemaRefs>
</ds:datastoreItem>
</file>

<file path=customXml/itemProps32.xml><?xml version="1.0" encoding="utf-8"?>
<ds:datastoreItem xmlns:ds="http://schemas.openxmlformats.org/officeDocument/2006/customXml" ds:itemID="{3C4ADC5D-E0E7-4057-8E5E-F848CABE6B88}">
  <ds:schemaRefs>
    <ds:schemaRef ds:uri="http://schemas.openxmlformats.org/officeDocument/2006/docPropsVTypes"/>
    <ds:schemaRef ds:uri="http://schemas.openxmlformats.org/officeDocument/2006/extended-properties"/>
  </ds:schemaRefs>
</ds:datastoreItem>
</file>

<file path=customXml/itemProps33.xml><?xml version="1.0" encoding="utf-8"?>
<ds:datastoreItem xmlns:ds="http://schemas.openxmlformats.org/officeDocument/2006/customXml" ds:itemID="{4334F6E3-A18E-4F20-8A5A-5DEEFE2679F8}">
  <ds:schemaRefs>
    <ds:schemaRef ds:uri="http://schemas.openxmlformats.org/officeDocument/2006/docPropsVTypes"/>
    <ds:schemaRef ds:uri="http://schemas.openxmlformats.org/officeDocument/2006/extended-properties"/>
  </ds:schemaRefs>
</ds:datastoreItem>
</file>

<file path=customXml/itemProps34.xml><?xml version="1.0" encoding="utf-8"?>
<ds:datastoreItem xmlns:ds="http://schemas.openxmlformats.org/officeDocument/2006/customXml" ds:itemID="{3C78040B-F87C-4AE0-8799-A57EF94A8671}">
  <ds:schemaRefs>
    <ds:schemaRef ds:uri="http://schemas.openxmlformats.org/officeDocument/2006/docPropsVTypes"/>
    <ds:schemaRef ds:uri="http://schemas.openxmlformats.org/officeDocument/2006/extended-properties"/>
  </ds:schemaRefs>
</ds:datastoreItem>
</file>

<file path=customXml/itemProps35.xml><?xml version="1.0" encoding="utf-8"?>
<ds:datastoreItem xmlns:ds="http://schemas.openxmlformats.org/officeDocument/2006/customXml" ds:itemID="{1F43C6FB-709D-4C21-B34C-4167F4A116F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10</Pages>
  <Words>644</Words>
  <Characters>3672</Characters>
  <Application>Microsoft Office Word</Application>
  <DocSecurity>0</DocSecurity>
  <Lines>30</Lines>
  <Paragraphs>8</Paragraphs>
  <ScaleCrop>false</ScaleCrop>
  <Company/>
  <LinksUpToDate>false</LinksUpToDate>
  <CharactersWithSpaces>4308</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天津市院士科技活动中心</cp:lastModifiedBy>
  <cp:revision>3</cp:revision>
  <dcterms:created xsi:type="dcterms:W3CDTF">2023-02-08T18:31:00Z</dcterms:created>
  <dcterms:modified xsi:type="dcterms:W3CDTF">2023-02-15T01:15:00Z</dcterms:modified>
</cp:coreProperties>
</file>